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357" r:id="rId2"/>
    <p:sldId id="256" r:id="rId3"/>
    <p:sldId id="337" r:id="rId4"/>
    <p:sldId id="334" r:id="rId5"/>
    <p:sldId id="349" r:id="rId6"/>
    <p:sldId id="350" r:id="rId7"/>
    <p:sldId id="307" r:id="rId8"/>
    <p:sldId id="351" r:id="rId9"/>
    <p:sldId id="265" r:id="rId10"/>
    <p:sldId id="326" r:id="rId11"/>
    <p:sldId id="309" r:id="rId12"/>
    <p:sldId id="310" r:id="rId13"/>
    <p:sldId id="311" r:id="rId14"/>
    <p:sldId id="327" r:id="rId15"/>
    <p:sldId id="352" r:id="rId16"/>
    <p:sldId id="355" r:id="rId17"/>
    <p:sldId id="308" r:id="rId18"/>
    <p:sldId id="353" r:id="rId19"/>
    <p:sldId id="339" r:id="rId20"/>
    <p:sldId id="354" r:id="rId21"/>
    <p:sldId id="340" r:id="rId22"/>
    <p:sldId id="356" r:id="rId23"/>
    <p:sldId id="341" r:id="rId24"/>
    <p:sldId id="342" r:id="rId25"/>
    <p:sldId id="343" r:id="rId26"/>
    <p:sldId id="345" r:id="rId27"/>
    <p:sldId id="346" r:id="rId28"/>
    <p:sldId id="344" r:id="rId29"/>
    <p:sldId id="348" r:id="rId30"/>
    <p:sldId id="323" r:id="rId31"/>
    <p:sldId id="347" r:id="rId32"/>
    <p:sldId id="322" r:id="rId33"/>
    <p:sldId id="324" r:id="rId34"/>
    <p:sldId id="329"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28" autoAdjust="0"/>
  </p:normalViewPr>
  <p:slideViewPr>
    <p:cSldViewPr>
      <p:cViewPr>
        <p:scale>
          <a:sx n="80" d="100"/>
          <a:sy n="80" d="100"/>
        </p:scale>
        <p:origin x="-1068" y="9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A699F-1CB6-4B18-9B1C-58A9DC488870}"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zh-TW" altLang="en-US"/>
        </a:p>
      </dgm:t>
    </dgm:pt>
    <dgm:pt modelId="{5BBFFFF8-B070-4D29-8977-BE30A4135A9B}">
      <dgm:prSet phldrT="[文字]" custT="1"/>
      <dgm:spPr/>
      <dgm:t>
        <a:bodyPr/>
        <a:lstStyle/>
        <a:p>
          <a:r>
            <a:rPr lang="en-US" altLang="zh-TW" sz="1800" dirty="0" smtClean="0">
              <a:latin typeface="Arial Unicode MS" pitchFamily="34" charset="-120"/>
              <a:ea typeface="Arial Unicode MS" pitchFamily="34" charset="-120"/>
              <a:cs typeface="Arial Unicode MS" pitchFamily="34" charset="-120"/>
            </a:rPr>
            <a:t>Cases enrolled</a:t>
          </a:r>
        </a:p>
        <a:p>
          <a:r>
            <a:rPr lang="en-US" altLang="zh-TW" sz="1800" dirty="0" smtClean="0">
              <a:latin typeface="Arial Unicode MS" pitchFamily="34" charset="-120"/>
              <a:ea typeface="Arial Unicode MS" pitchFamily="34" charset="-120"/>
              <a:cs typeface="Arial Unicode MS" pitchFamily="34" charset="-120"/>
            </a:rPr>
            <a:t>(n=183)</a:t>
          </a:r>
          <a:endParaRPr lang="zh-TW" altLang="en-US" sz="1800" dirty="0">
            <a:latin typeface="Arial Unicode MS" pitchFamily="34" charset="-120"/>
            <a:ea typeface="Arial Unicode MS" pitchFamily="34" charset="-120"/>
            <a:cs typeface="Arial Unicode MS" pitchFamily="34" charset="-120"/>
          </a:endParaRPr>
        </a:p>
      </dgm:t>
    </dgm:pt>
    <dgm:pt modelId="{9DE7E1AE-B341-4418-92EA-B5C4714D477F}" type="parTrans" cxnId="{9D754D9E-84E5-4FD4-BDF3-C9C3E4673E48}">
      <dgm:prSet/>
      <dgm:spPr/>
      <dgm:t>
        <a:bodyPr/>
        <a:lstStyle/>
        <a:p>
          <a:endParaRPr lang="zh-TW" altLang="en-US"/>
        </a:p>
      </dgm:t>
    </dgm:pt>
    <dgm:pt modelId="{793A18A9-F942-4893-98FA-3D4BDDCEC344}" type="sibTrans" cxnId="{9D754D9E-84E5-4FD4-BDF3-C9C3E4673E48}">
      <dgm:prSet/>
      <dgm:spPr/>
      <dgm:t>
        <a:bodyPr/>
        <a:lstStyle/>
        <a:p>
          <a:endParaRPr lang="zh-TW" altLang="en-US"/>
        </a:p>
      </dgm:t>
    </dgm:pt>
    <dgm:pt modelId="{99354423-1A06-4E59-AFD4-5585F78D9E90}" type="asst">
      <dgm:prSet phldrT="[文字]" custT="1"/>
      <dgm:spPr/>
      <dgm:t>
        <a:bodyPr/>
        <a:lstStyle/>
        <a:p>
          <a:r>
            <a:rPr lang="en-US" altLang="zh-TW" sz="1400" dirty="0" smtClean="0">
              <a:latin typeface="Arial Unicode MS" pitchFamily="34" charset="-120"/>
              <a:ea typeface="Arial Unicode MS" pitchFamily="34" charset="-120"/>
              <a:cs typeface="Arial Unicode MS" pitchFamily="34" charset="-120"/>
            </a:rPr>
            <a:t>Without treatment*</a:t>
          </a:r>
        </a:p>
        <a:p>
          <a:r>
            <a:rPr lang="en-US" altLang="zh-TW" sz="1400" dirty="0" smtClean="0">
              <a:latin typeface="Arial Unicode MS" pitchFamily="34" charset="-120"/>
              <a:ea typeface="Arial Unicode MS" pitchFamily="34" charset="-120"/>
              <a:cs typeface="Arial Unicode MS" pitchFamily="34" charset="-120"/>
            </a:rPr>
            <a:t>(n=28)(15%)  </a:t>
          </a:r>
          <a:endParaRPr lang="zh-TW" altLang="en-US" sz="1400" dirty="0">
            <a:latin typeface="Arial Unicode MS" pitchFamily="34" charset="-120"/>
            <a:ea typeface="Arial Unicode MS" pitchFamily="34" charset="-120"/>
            <a:cs typeface="Arial Unicode MS" pitchFamily="34" charset="-120"/>
          </a:endParaRPr>
        </a:p>
      </dgm:t>
    </dgm:pt>
    <dgm:pt modelId="{B38FDE57-87E0-4861-8B6E-95E237422FD0}" type="parTrans" cxnId="{55F32A0B-1E3C-4FAD-AD11-0232DCC5DE8E}">
      <dgm:prSet/>
      <dgm:spPr/>
      <dgm:t>
        <a:bodyPr/>
        <a:lstStyle/>
        <a:p>
          <a:endParaRPr lang="zh-TW" altLang="en-US"/>
        </a:p>
      </dgm:t>
    </dgm:pt>
    <dgm:pt modelId="{39812E01-65E5-4581-9322-451C9F08C3F6}" type="sibTrans" cxnId="{55F32A0B-1E3C-4FAD-AD11-0232DCC5DE8E}">
      <dgm:prSet/>
      <dgm:spPr/>
      <dgm:t>
        <a:bodyPr/>
        <a:lstStyle/>
        <a:p>
          <a:endParaRPr lang="zh-TW" altLang="en-US"/>
        </a:p>
      </dgm:t>
    </dgm:pt>
    <dgm:pt modelId="{EE94A945-43A0-4A29-92B6-235BEB692B68}">
      <dgm:prSet phldrT="[文字]" custT="1"/>
      <dgm:spPr/>
      <dgm:t>
        <a:bodyPr/>
        <a:lstStyle/>
        <a:p>
          <a:r>
            <a:rPr lang="en-US" altLang="zh-TW" sz="1400" dirty="0" smtClean="0">
              <a:latin typeface="Arial Unicode MS" pitchFamily="34" charset="-120"/>
              <a:ea typeface="Arial Unicode MS" pitchFamily="34" charset="-120"/>
              <a:cs typeface="Arial Unicode MS" pitchFamily="34" charset="-120"/>
            </a:rPr>
            <a:t>Intent to treatment (ITT)</a:t>
          </a:r>
        </a:p>
        <a:p>
          <a:r>
            <a:rPr lang="en-US" altLang="zh-TW" sz="1400" dirty="0" smtClean="0">
              <a:latin typeface="Arial Unicode MS" pitchFamily="34" charset="-120"/>
              <a:ea typeface="Arial Unicode MS" pitchFamily="34" charset="-120"/>
              <a:cs typeface="Arial Unicode MS" pitchFamily="34" charset="-120"/>
            </a:rPr>
            <a:t>(n=155) (85%)</a:t>
          </a:r>
          <a:endParaRPr lang="zh-TW" altLang="en-US" sz="1400" dirty="0">
            <a:latin typeface="Arial Unicode MS" pitchFamily="34" charset="-120"/>
            <a:ea typeface="Arial Unicode MS" pitchFamily="34" charset="-120"/>
            <a:cs typeface="Arial Unicode MS" pitchFamily="34" charset="-120"/>
          </a:endParaRPr>
        </a:p>
      </dgm:t>
    </dgm:pt>
    <dgm:pt modelId="{9B62B2BE-7667-43AC-B0AC-77849FA738F7}" type="parTrans" cxnId="{68048026-BC88-4093-8E68-22A99A777F6C}">
      <dgm:prSet/>
      <dgm:spPr/>
      <dgm:t>
        <a:bodyPr/>
        <a:lstStyle/>
        <a:p>
          <a:endParaRPr lang="zh-TW" altLang="en-US"/>
        </a:p>
      </dgm:t>
    </dgm:pt>
    <dgm:pt modelId="{A097F63B-002C-4421-B1C4-AD98B0CD3DD3}" type="sibTrans" cxnId="{68048026-BC88-4093-8E68-22A99A777F6C}">
      <dgm:prSet/>
      <dgm:spPr/>
      <dgm:t>
        <a:bodyPr/>
        <a:lstStyle/>
        <a:p>
          <a:endParaRPr lang="zh-TW" altLang="en-US"/>
        </a:p>
      </dgm:t>
    </dgm:pt>
    <dgm:pt modelId="{D0CF4A77-A56F-4EDF-9C6B-E62982D2B885}">
      <dgm:prSet phldrT="[文字]" custT="1"/>
      <dgm:spPr/>
      <dgm:t>
        <a:bodyPr/>
        <a:lstStyle/>
        <a:p>
          <a:r>
            <a:rPr lang="en-US" altLang="zh-TW" sz="1200" dirty="0" smtClean="0">
              <a:latin typeface="Arial Unicode MS" pitchFamily="34" charset="-120"/>
              <a:ea typeface="Arial Unicode MS" pitchFamily="34" charset="-120"/>
              <a:cs typeface="Arial Unicode MS" pitchFamily="34" charset="-120"/>
            </a:rPr>
            <a:t>Early treatment failure</a:t>
          </a:r>
        </a:p>
        <a:p>
          <a:r>
            <a:rPr lang="en-US" altLang="zh-TW" sz="1200" dirty="0" smtClean="0">
              <a:latin typeface="Arial Unicode MS" pitchFamily="34" charset="-120"/>
              <a:ea typeface="Arial Unicode MS" pitchFamily="34" charset="-120"/>
              <a:cs typeface="Arial Unicode MS" pitchFamily="34" charset="-120"/>
            </a:rPr>
            <a:t>(Cycles&lt;3,n=44)</a:t>
          </a:r>
        </a:p>
        <a:p>
          <a:r>
            <a:rPr lang="en-US" altLang="zh-TW" sz="1200" dirty="0" smtClean="0">
              <a:latin typeface="Arial Unicode MS" pitchFamily="34" charset="-120"/>
              <a:ea typeface="Arial Unicode MS" pitchFamily="34" charset="-120"/>
              <a:cs typeface="Arial Unicode MS" pitchFamily="34" charset="-120"/>
            </a:rPr>
            <a:t>(24% of all) </a:t>
          </a:r>
        </a:p>
        <a:p>
          <a:r>
            <a:rPr lang="en-US" altLang="zh-TW" sz="1200" dirty="0" smtClean="0">
              <a:latin typeface="Arial Unicode MS" pitchFamily="34" charset="-120"/>
              <a:ea typeface="Arial Unicode MS" pitchFamily="34" charset="-120"/>
              <a:cs typeface="Arial Unicode MS" pitchFamily="34" charset="-120"/>
            </a:rPr>
            <a:t>(28% of ITT)</a:t>
          </a:r>
        </a:p>
      </dgm:t>
    </dgm:pt>
    <dgm:pt modelId="{C33C7567-D9AB-43FB-9624-D438755FDE12}" type="parTrans" cxnId="{BCED3055-167F-441D-8928-C1F461BD9806}">
      <dgm:prSet/>
      <dgm:spPr/>
      <dgm:t>
        <a:bodyPr/>
        <a:lstStyle/>
        <a:p>
          <a:endParaRPr lang="zh-TW" altLang="en-US"/>
        </a:p>
      </dgm:t>
    </dgm:pt>
    <dgm:pt modelId="{8A787606-10AF-4820-B7B8-1C1E61F80952}" type="sibTrans" cxnId="{BCED3055-167F-441D-8928-C1F461BD9806}">
      <dgm:prSet/>
      <dgm:spPr/>
      <dgm:t>
        <a:bodyPr/>
        <a:lstStyle/>
        <a:p>
          <a:endParaRPr lang="zh-TW" altLang="en-US"/>
        </a:p>
      </dgm:t>
    </dgm:pt>
    <dgm:pt modelId="{BEB051D8-22FA-49AE-8308-BED289F145E4}">
      <dgm:prSet phldrT="[文字]" custT="1"/>
      <dgm:spPr/>
      <dgm:t>
        <a:bodyPr/>
        <a:lstStyle/>
        <a:p>
          <a:r>
            <a:rPr lang="en-US" altLang="zh-TW" sz="1200" dirty="0" smtClean="0">
              <a:latin typeface="Arial Unicode MS" pitchFamily="34" charset="-120"/>
              <a:ea typeface="Arial Unicode MS" pitchFamily="34" charset="-120"/>
              <a:cs typeface="Arial Unicode MS" pitchFamily="34" charset="-120"/>
            </a:rPr>
            <a:t>Per protocol treatment </a:t>
          </a:r>
        </a:p>
        <a:p>
          <a:r>
            <a:rPr lang="en-US" altLang="zh-TW" sz="1200" dirty="0" smtClean="0">
              <a:latin typeface="Arial Unicode MS" pitchFamily="34" charset="-120"/>
              <a:ea typeface="Arial Unicode MS" pitchFamily="34" charset="-120"/>
              <a:cs typeface="Arial Unicode MS" pitchFamily="34" charset="-120"/>
            </a:rPr>
            <a:t>(Cycles≧3,n=111)</a:t>
          </a:r>
        </a:p>
        <a:p>
          <a:r>
            <a:rPr lang="en-US" altLang="zh-TW" sz="1200" dirty="0" smtClean="0">
              <a:latin typeface="Arial Unicode MS" pitchFamily="34" charset="-120"/>
              <a:ea typeface="Arial Unicode MS" pitchFamily="34" charset="-120"/>
              <a:cs typeface="Arial Unicode MS" pitchFamily="34" charset="-120"/>
            </a:rPr>
            <a:t>(61% of all)</a:t>
          </a:r>
        </a:p>
        <a:p>
          <a:r>
            <a:rPr lang="en-US" altLang="zh-TW" sz="1200" dirty="0" smtClean="0">
              <a:latin typeface="Arial Unicode MS" pitchFamily="34" charset="-120"/>
              <a:ea typeface="Arial Unicode MS" pitchFamily="34" charset="-120"/>
              <a:cs typeface="Arial Unicode MS" pitchFamily="34" charset="-120"/>
            </a:rPr>
            <a:t>(72% of ITT)</a:t>
          </a:r>
          <a:endParaRPr lang="zh-TW" altLang="en-US" sz="1200" dirty="0">
            <a:latin typeface="Arial Unicode MS" pitchFamily="34" charset="-120"/>
            <a:ea typeface="Arial Unicode MS" pitchFamily="34" charset="-120"/>
            <a:cs typeface="Arial Unicode MS" pitchFamily="34" charset="-120"/>
          </a:endParaRPr>
        </a:p>
      </dgm:t>
    </dgm:pt>
    <dgm:pt modelId="{71421A94-8731-42E9-81D0-D4CCDE34D3BA}" type="parTrans" cxnId="{7168239F-A7BE-41E4-9996-BE179C218DF3}">
      <dgm:prSet/>
      <dgm:spPr/>
      <dgm:t>
        <a:bodyPr/>
        <a:lstStyle/>
        <a:p>
          <a:endParaRPr lang="zh-TW" altLang="en-US"/>
        </a:p>
      </dgm:t>
    </dgm:pt>
    <dgm:pt modelId="{A4E11858-3A6C-4485-BC2F-2B61CDFD92F0}" type="sibTrans" cxnId="{7168239F-A7BE-41E4-9996-BE179C218DF3}">
      <dgm:prSet/>
      <dgm:spPr/>
      <dgm:t>
        <a:bodyPr/>
        <a:lstStyle/>
        <a:p>
          <a:endParaRPr lang="zh-TW" altLang="en-US"/>
        </a:p>
      </dgm:t>
    </dgm:pt>
    <dgm:pt modelId="{07C209EA-8121-41A7-9F16-B95AA838B239}" type="pres">
      <dgm:prSet presAssocID="{AA3A699F-1CB6-4B18-9B1C-58A9DC488870}" presName="mainComposite" presStyleCnt="0">
        <dgm:presLayoutVars>
          <dgm:chPref val="1"/>
          <dgm:dir/>
          <dgm:animOne val="branch"/>
          <dgm:animLvl val="lvl"/>
          <dgm:resizeHandles val="exact"/>
        </dgm:presLayoutVars>
      </dgm:prSet>
      <dgm:spPr/>
      <dgm:t>
        <a:bodyPr/>
        <a:lstStyle/>
        <a:p>
          <a:endParaRPr lang="zh-TW" altLang="en-US"/>
        </a:p>
      </dgm:t>
    </dgm:pt>
    <dgm:pt modelId="{1EECCB2E-ADE7-46F5-8D6F-F00EDD20407B}" type="pres">
      <dgm:prSet presAssocID="{AA3A699F-1CB6-4B18-9B1C-58A9DC488870}" presName="hierFlow" presStyleCnt="0"/>
      <dgm:spPr/>
      <dgm:t>
        <a:bodyPr/>
        <a:lstStyle/>
        <a:p>
          <a:endParaRPr lang="zh-TW" altLang="en-US"/>
        </a:p>
      </dgm:t>
    </dgm:pt>
    <dgm:pt modelId="{F344ABAA-C75E-4C1F-9914-20D923FD2C1C}" type="pres">
      <dgm:prSet presAssocID="{AA3A699F-1CB6-4B18-9B1C-58A9DC488870}" presName="hierChild1" presStyleCnt="0">
        <dgm:presLayoutVars>
          <dgm:chPref val="1"/>
          <dgm:animOne val="branch"/>
          <dgm:animLvl val="lvl"/>
        </dgm:presLayoutVars>
      </dgm:prSet>
      <dgm:spPr/>
      <dgm:t>
        <a:bodyPr/>
        <a:lstStyle/>
        <a:p>
          <a:endParaRPr lang="zh-TW" altLang="en-US"/>
        </a:p>
      </dgm:t>
    </dgm:pt>
    <dgm:pt modelId="{5D4BF79F-BBDA-4B0A-8895-FD0723B45B49}" type="pres">
      <dgm:prSet presAssocID="{5BBFFFF8-B070-4D29-8977-BE30A4135A9B}" presName="Name14" presStyleCnt="0"/>
      <dgm:spPr/>
      <dgm:t>
        <a:bodyPr/>
        <a:lstStyle/>
        <a:p>
          <a:endParaRPr lang="zh-TW" altLang="en-US"/>
        </a:p>
      </dgm:t>
    </dgm:pt>
    <dgm:pt modelId="{686BB471-459F-47FF-B394-48825F0E7E24}" type="pres">
      <dgm:prSet presAssocID="{5BBFFFF8-B070-4D29-8977-BE30A4135A9B}" presName="level1Shape" presStyleLbl="node0" presStyleIdx="0" presStyleCnt="1">
        <dgm:presLayoutVars>
          <dgm:chPref val="3"/>
        </dgm:presLayoutVars>
      </dgm:prSet>
      <dgm:spPr/>
      <dgm:t>
        <a:bodyPr/>
        <a:lstStyle/>
        <a:p>
          <a:endParaRPr lang="zh-TW" altLang="en-US"/>
        </a:p>
      </dgm:t>
    </dgm:pt>
    <dgm:pt modelId="{83F449AD-B014-40A5-A979-A5399E11E68A}" type="pres">
      <dgm:prSet presAssocID="{5BBFFFF8-B070-4D29-8977-BE30A4135A9B}" presName="hierChild2" presStyleCnt="0"/>
      <dgm:spPr/>
      <dgm:t>
        <a:bodyPr/>
        <a:lstStyle/>
        <a:p>
          <a:endParaRPr lang="zh-TW" altLang="en-US"/>
        </a:p>
      </dgm:t>
    </dgm:pt>
    <dgm:pt modelId="{C6C41624-4E80-424B-8A22-A54DBC09A77C}" type="pres">
      <dgm:prSet presAssocID="{B38FDE57-87E0-4861-8B6E-95E237422FD0}" presName="Name19" presStyleLbl="parChTrans1D2" presStyleIdx="0" presStyleCnt="2"/>
      <dgm:spPr/>
      <dgm:t>
        <a:bodyPr/>
        <a:lstStyle/>
        <a:p>
          <a:endParaRPr lang="zh-TW" altLang="en-US"/>
        </a:p>
      </dgm:t>
    </dgm:pt>
    <dgm:pt modelId="{2517B0BC-BBDE-4B7A-B316-E7538BFA3B21}" type="pres">
      <dgm:prSet presAssocID="{99354423-1A06-4E59-AFD4-5585F78D9E90}" presName="Name21" presStyleCnt="0"/>
      <dgm:spPr/>
      <dgm:t>
        <a:bodyPr/>
        <a:lstStyle/>
        <a:p>
          <a:endParaRPr lang="zh-TW" altLang="en-US"/>
        </a:p>
      </dgm:t>
    </dgm:pt>
    <dgm:pt modelId="{E6FA8155-A814-45A8-99E6-DA82C3C00D7C}" type="pres">
      <dgm:prSet presAssocID="{99354423-1A06-4E59-AFD4-5585F78D9E90}" presName="level2Shape" presStyleLbl="asst1" presStyleIdx="0" presStyleCnt="1"/>
      <dgm:spPr/>
      <dgm:t>
        <a:bodyPr/>
        <a:lstStyle/>
        <a:p>
          <a:endParaRPr lang="zh-TW" altLang="en-US"/>
        </a:p>
      </dgm:t>
    </dgm:pt>
    <dgm:pt modelId="{BCEB70AF-ABA7-4FEA-8A95-E75B50AA75FD}" type="pres">
      <dgm:prSet presAssocID="{99354423-1A06-4E59-AFD4-5585F78D9E90}" presName="hierChild3" presStyleCnt="0"/>
      <dgm:spPr/>
      <dgm:t>
        <a:bodyPr/>
        <a:lstStyle/>
        <a:p>
          <a:endParaRPr lang="zh-TW" altLang="en-US"/>
        </a:p>
      </dgm:t>
    </dgm:pt>
    <dgm:pt modelId="{B154240F-3E44-4385-AA06-B6E73BC7C5A1}" type="pres">
      <dgm:prSet presAssocID="{9B62B2BE-7667-43AC-B0AC-77849FA738F7}" presName="Name19" presStyleLbl="parChTrans1D2" presStyleIdx="1" presStyleCnt="2"/>
      <dgm:spPr/>
      <dgm:t>
        <a:bodyPr/>
        <a:lstStyle/>
        <a:p>
          <a:endParaRPr lang="zh-TW" altLang="en-US"/>
        </a:p>
      </dgm:t>
    </dgm:pt>
    <dgm:pt modelId="{C42BE361-C998-4454-A894-E490D0A859AD}" type="pres">
      <dgm:prSet presAssocID="{EE94A945-43A0-4A29-92B6-235BEB692B68}" presName="Name21" presStyleCnt="0"/>
      <dgm:spPr/>
      <dgm:t>
        <a:bodyPr/>
        <a:lstStyle/>
        <a:p>
          <a:endParaRPr lang="zh-TW" altLang="en-US"/>
        </a:p>
      </dgm:t>
    </dgm:pt>
    <dgm:pt modelId="{1E8E8BAE-8163-49B6-9CE7-81E9DF0ED1DA}" type="pres">
      <dgm:prSet presAssocID="{EE94A945-43A0-4A29-92B6-235BEB692B68}" presName="level2Shape" presStyleLbl="node2" presStyleIdx="0" presStyleCnt="1"/>
      <dgm:spPr/>
      <dgm:t>
        <a:bodyPr/>
        <a:lstStyle/>
        <a:p>
          <a:endParaRPr lang="zh-TW" altLang="en-US"/>
        </a:p>
      </dgm:t>
    </dgm:pt>
    <dgm:pt modelId="{60AE3E1F-7ACA-45F2-9412-D79A07B9A19E}" type="pres">
      <dgm:prSet presAssocID="{EE94A945-43A0-4A29-92B6-235BEB692B68}" presName="hierChild3" presStyleCnt="0"/>
      <dgm:spPr/>
      <dgm:t>
        <a:bodyPr/>
        <a:lstStyle/>
        <a:p>
          <a:endParaRPr lang="zh-TW" altLang="en-US"/>
        </a:p>
      </dgm:t>
    </dgm:pt>
    <dgm:pt modelId="{C7FB4571-E144-4B94-BE96-207B883895A7}" type="pres">
      <dgm:prSet presAssocID="{C33C7567-D9AB-43FB-9624-D438755FDE12}" presName="Name19" presStyleLbl="parChTrans1D3" presStyleIdx="0" presStyleCnt="2"/>
      <dgm:spPr/>
      <dgm:t>
        <a:bodyPr/>
        <a:lstStyle/>
        <a:p>
          <a:endParaRPr lang="zh-TW" altLang="en-US"/>
        </a:p>
      </dgm:t>
    </dgm:pt>
    <dgm:pt modelId="{17E70678-7C41-45AB-BE42-C5464C816164}" type="pres">
      <dgm:prSet presAssocID="{D0CF4A77-A56F-4EDF-9C6B-E62982D2B885}" presName="Name21" presStyleCnt="0"/>
      <dgm:spPr/>
      <dgm:t>
        <a:bodyPr/>
        <a:lstStyle/>
        <a:p>
          <a:endParaRPr lang="zh-TW" altLang="en-US"/>
        </a:p>
      </dgm:t>
    </dgm:pt>
    <dgm:pt modelId="{8AB45762-D874-4DE4-BC17-5126F9CF6983}" type="pres">
      <dgm:prSet presAssocID="{D0CF4A77-A56F-4EDF-9C6B-E62982D2B885}" presName="level2Shape" presStyleLbl="node3" presStyleIdx="0" presStyleCnt="2"/>
      <dgm:spPr/>
      <dgm:t>
        <a:bodyPr/>
        <a:lstStyle/>
        <a:p>
          <a:endParaRPr lang="zh-TW" altLang="en-US"/>
        </a:p>
      </dgm:t>
    </dgm:pt>
    <dgm:pt modelId="{409B4013-FDDC-49DF-B7E9-9985043ED05F}" type="pres">
      <dgm:prSet presAssocID="{D0CF4A77-A56F-4EDF-9C6B-E62982D2B885}" presName="hierChild3" presStyleCnt="0"/>
      <dgm:spPr/>
      <dgm:t>
        <a:bodyPr/>
        <a:lstStyle/>
        <a:p>
          <a:endParaRPr lang="zh-TW" altLang="en-US"/>
        </a:p>
      </dgm:t>
    </dgm:pt>
    <dgm:pt modelId="{7AFA6080-F00C-4E8E-BA7E-5BF96D4936A5}" type="pres">
      <dgm:prSet presAssocID="{71421A94-8731-42E9-81D0-D4CCDE34D3BA}" presName="Name19" presStyleLbl="parChTrans1D3" presStyleIdx="1" presStyleCnt="2"/>
      <dgm:spPr/>
      <dgm:t>
        <a:bodyPr/>
        <a:lstStyle/>
        <a:p>
          <a:endParaRPr lang="zh-TW" altLang="en-US"/>
        </a:p>
      </dgm:t>
    </dgm:pt>
    <dgm:pt modelId="{9FBAE80D-9CB1-4385-8EF8-090A18CADD36}" type="pres">
      <dgm:prSet presAssocID="{BEB051D8-22FA-49AE-8308-BED289F145E4}" presName="Name21" presStyleCnt="0"/>
      <dgm:spPr/>
      <dgm:t>
        <a:bodyPr/>
        <a:lstStyle/>
        <a:p>
          <a:endParaRPr lang="zh-TW" altLang="en-US"/>
        </a:p>
      </dgm:t>
    </dgm:pt>
    <dgm:pt modelId="{8D2D0B99-0A31-42EB-B95C-97DD63611EE3}" type="pres">
      <dgm:prSet presAssocID="{BEB051D8-22FA-49AE-8308-BED289F145E4}" presName="level2Shape" presStyleLbl="node3" presStyleIdx="1" presStyleCnt="2"/>
      <dgm:spPr/>
      <dgm:t>
        <a:bodyPr/>
        <a:lstStyle/>
        <a:p>
          <a:endParaRPr lang="zh-TW" altLang="en-US"/>
        </a:p>
      </dgm:t>
    </dgm:pt>
    <dgm:pt modelId="{CD07F273-BAAC-4BBD-B7C0-FF4044B2F79F}" type="pres">
      <dgm:prSet presAssocID="{BEB051D8-22FA-49AE-8308-BED289F145E4}" presName="hierChild3" presStyleCnt="0"/>
      <dgm:spPr/>
      <dgm:t>
        <a:bodyPr/>
        <a:lstStyle/>
        <a:p>
          <a:endParaRPr lang="zh-TW" altLang="en-US"/>
        </a:p>
      </dgm:t>
    </dgm:pt>
    <dgm:pt modelId="{ED823E47-7FB0-499E-B8CF-AA212F6A90E6}" type="pres">
      <dgm:prSet presAssocID="{AA3A699F-1CB6-4B18-9B1C-58A9DC488870}" presName="bgShapesFlow" presStyleCnt="0"/>
      <dgm:spPr/>
      <dgm:t>
        <a:bodyPr/>
        <a:lstStyle/>
        <a:p>
          <a:endParaRPr lang="zh-TW" altLang="en-US"/>
        </a:p>
      </dgm:t>
    </dgm:pt>
  </dgm:ptLst>
  <dgm:cxnLst>
    <dgm:cxn modelId="{3766F5A4-F037-481E-A4F3-9369DB4FCB69}" type="presOf" srcId="{5BBFFFF8-B070-4D29-8977-BE30A4135A9B}" destId="{686BB471-459F-47FF-B394-48825F0E7E24}" srcOrd="0" destOrd="0" presId="urn:microsoft.com/office/officeart/2005/8/layout/hierarchy6"/>
    <dgm:cxn modelId="{9D0AE8A0-582D-4443-A328-24F4EDC1FD4E}" type="presOf" srcId="{AA3A699F-1CB6-4B18-9B1C-58A9DC488870}" destId="{07C209EA-8121-41A7-9F16-B95AA838B239}" srcOrd="0" destOrd="0" presId="urn:microsoft.com/office/officeart/2005/8/layout/hierarchy6"/>
    <dgm:cxn modelId="{7168239F-A7BE-41E4-9996-BE179C218DF3}" srcId="{EE94A945-43A0-4A29-92B6-235BEB692B68}" destId="{BEB051D8-22FA-49AE-8308-BED289F145E4}" srcOrd="1" destOrd="0" parTransId="{71421A94-8731-42E9-81D0-D4CCDE34D3BA}" sibTransId="{A4E11858-3A6C-4485-BC2F-2B61CDFD92F0}"/>
    <dgm:cxn modelId="{BCED3055-167F-441D-8928-C1F461BD9806}" srcId="{EE94A945-43A0-4A29-92B6-235BEB692B68}" destId="{D0CF4A77-A56F-4EDF-9C6B-E62982D2B885}" srcOrd="0" destOrd="0" parTransId="{C33C7567-D9AB-43FB-9624-D438755FDE12}" sibTransId="{8A787606-10AF-4820-B7B8-1C1E61F80952}"/>
    <dgm:cxn modelId="{893C2280-2CFD-4734-B252-82CF14138C40}" type="presOf" srcId="{B38FDE57-87E0-4861-8B6E-95E237422FD0}" destId="{C6C41624-4E80-424B-8A22-A54DBC09A77C}" srcOrd="0" destOrd="0" presId="urn:microsoft.com/office/officeart/2005/8/layout/hierarchy6"/>
    <dgm:cxn modelId="{400060C7-7358-44D0-9223-0B48B28CF77A}" type="presOf" srcId="{EE94A945-43A0-4A29-92B6-235BEB692B68}" destId="{1E8E8BAE-8163-49B6-9CE7-81E9DF0ED1DA}" srcOrd="0" destOrd="0" presId="urn:microsoft.com/office/officeart/2005/8/layout/hierarchy6"/>
    <dgm:cxn modelId="{9D754D9E-84E5-4FD4-BDF3-C9C3E4673E48}" srcId="{AA3A699F-1CB6-4B18-9B1C-58A9DC488870}" destId="{5BBFFFF8-B070-4D29-8977-BE30A4135A9B}" srcOrd="0" destOrd="0" parTransId="{9DE7E1AE-B341-4418-92EA-B5C4714D477F}" sibTransId="{793A18A9-F942-4893-98FA-3D4BDDCEC344}"/>
    <dgm:cxn modelId="{83AFC349-7012-42AC-8BE6-8FB65A8A4ADF}" type="presOf" srcId="{99354423-1A06-4E59-AFD4-5585F78D9E90}" destId="{E6FA8155-A814-45A8-99E6-DA82C3C00D7C}" srcOrd="0" destOrd="0" presId="urn:microsoft.com/office/officeart/2005/8/layout/hierarchy6"/>
    <dgm:cxn modelId="{55F32A0B-1E3C-4FAD-AD11-0232DCC5DE8E}" srcId="{5BBFFFF8-B070-4D29-8977-BE30A4135A9B}" destId="{99354423-1A06-4E59-AFD4-5585F78D9E90}" srcOrd="0" destOrd="0" parTransId="{B38FDE57-87E0-4861-8B6E-95E237422FD0}" sibTransId="{39812E01-65E5-4581-9322-451C9F08C3F6}"/>
    <dgm:cxn modelId="{D7DBDB78-E56C-4E44-B4F8-18F87D553B79}" type="presOf" srcId="{9B62B2BE-7667-43AC-B0AC-77849FA738F7}" destId="{B154240F-3E44-4385-AA06-B6E73BC7C5A1}" srcOrd="0" destOrd="0" presId="urn:microsoft.com/office/officeart/2005/8/layout/hierarchy6"/>
    <dgm:cxn modelId="{68048026-BC88-4093-8E68-22A99A777F6C}" srcId="{5BBFFFF8-B070-4D29-8977-BE30A4135A9B}" destId="{EE94A945-43A0-4A29-92B6-235BEB692B68}" srcOrd="1" destOrd="0" parTransId="{9B62B2BE-7667-43AC-B0AC-77849FA738F7}" sibTransId="{A097F63B-002C-4421-B1C4-AD98B0CD3DD3}"/>
    <dgm:cxn modelId="{29D977B1-D419-400F-9946-D4509BA82997}" type="presOf" srcId="{BEB051D8-22FA-49AE-8308-BED289F145E4}" destId="{8D2D0B99-0A31-42EB-B95C-97DD63611EE3}" srcOrd="0" destOrd="0" presId="urn:microsoft.com/office/officeart/2005/8/layout/hierarchy6"/>
    <dgm:cxn modelId="{6B5F8B0D-23C0-4F71-A462-E551CC4E9FEF}" type="presOf" srcId="{71421A94-8731-42E9-81D0-D4CCDE34D3BA}" destId="{7AFA6080-F00C-4E8E-BA7E-5BF96D4936A5}" srcOrd="0" destOrd="0" presId="urn:microsoft.com/office/officeart/2005/8/layout/hierarchy6"/>
    <dgm:cxn modelId="{A3C344CC-9723-4499-9DC2-BE9E30B9D6C3}" type="presOf" srcId="{C33C7567-D9AB-43FB-9624-D438755FDE12}" destId="{C7FB4571-E144-4B94-BE96-207B883895A7}" srcOrd="0" destOrd="0" presId="urn:microsoft.com/office/officeart/2005/8/layout/hierarchy6"/>
    <dgm:cxn modelId="{53D3AB54-4C25-4836-B1FD-01E0CCD59208}" type="presOf" srcId="{D0CF4A77-A56F-4EDF-9C6B-E62982D2B885}" destId="{8AB45762-D874-4DE4-BC17-5126F9CF6983}" srcOrd="0" destOrd="0" presId="urn:microsoft.com/office/officeart/2005/8/layout/hierarchy6"/>
    <dgm:cxn modelId="{341BBF7E-3ABF-41CE-B918-1D6CDBBB34BF}" type="presParOf" srcId="{07C209EA-8121-41A7-9F16-B95AA838B239}" destId="{1EECCB2E-ADE7-46F5-8D6F-F00EDD20407B}" srcOrd="0" destOrd="0" presId="urn:microsoft.com/office/officeart/2005/8/layout/hierarchy6"/>
    <dgm:cxn modelId="{58432301-9309-4068-8EBC-FBCEC2555A23}" type="presParOf" srcId="{1EECCB2E-ADE7-46F5-8D6F-F00EDD20407B}" destId="{F344ABAA-C75E-4C1F-9914-20D923FD2C1C}" srcOrd="0" destOrd="0" presId="urn:microsoft.com/office/officeart/2005/8/layout/hierarchy6"/>
    <dgm:cxn modelId="{E57ACB52-6BCD-4837-B70C-B955078C3425}" type="presParOf" srcId="{F344ABAA-C75E-4C1F-9914-20D923FD2C1C}" destId="{5D4BF79F-BBDA-4B0A-8895-FD0723B45B49}" srcOrd="0" destOrd="0" presId="urn:microsoft.com/office/officeart/2005/8/layout/hierarchy6"/>
    <dgm:cxn modelId="{CD2E7249-6F45-4648-8442-454DCD70F941}" type="presParOf" srcId="{5D4BF79F-BBDA-4B0A-8895-FD0723B45B49}" destId="{686BB471-459F-47FF-B394-48825F0E7E24}" srcOrd="0" destOrd="0" presId="urn:microsoft.com/office/officeart/2005/8/layout/hierarchy6"/>
    <dgm:cxn modelId="{9E286B5C-482B-4930-93F6-08446F08BA8C}" type="presParOf" srcId="{5D4BF79F-BBDA-4B0A-8895-FD0723B45B49}" destId="{83F449AD-B014-40A5-A979-A5399E11E68A}" srcOrd="1" destOrd="0" presId="urn:microsoft.com/office/officeart/2005/8/layout/hierarchy6"/>
    <dgm:cxn modelId="{466F4A0D-A1B0-4FB1-A998-025182E528FC}" type="presParOf" srcId="{83F449AD-B014-40A5-A979-A5399E11E68A}" destId="{C6C41624-4E80-424B-8A22-A54DBC09A77C}" srcOrd="0" destOrd="0" presId="urn:microsoft.com/office/officeart/2005/8/layout/hierarchy6"/>
    <dgm:cxn modelId="{1102D375-1651-4C73-9F6A-BD2B590496C4}" type="presParOf" srcId="{83F449AD-B014-40A5-A979-A5399E11E68A}" destId="{2517B0BC-BBDE-4B7A-B316-E7538BFA3B21}" srcOrd="1" destOrd="0" presId="urn:microsoft.com/office/officeart/2005/8/layout/hierarchy6"/>
    <dgm:cxn modelId="{A2A36179-FEED-43B5-A03A-54A379609097}" type="presParOf" srcId="{2517B0BC-BBDE-4B7A-B316-E7538BFA3B21}" destId="{E6FA8155-A814-45A8-99E6-DA82C3C00D7C}" srcOrd="0" destOrd="0" presId="urn:microsoft.com/office/officeart/2005/8/layout/hierarchy6"/>
    <dgm:cxn modelId="{6CA41466-AE8F-40EB-9E6A-6F62A4E0AA6C}" type="presParOf" srcId="{2517B0BC-BBDE-4B7A-B316-E7538BFA3B21}" destId="{BCEB70AF-ABA7-4FEA-8A95-E75B50AA75FD}" srcOrd="1" destOrd="0" presId="urn:microsoft.com/office/officeart/2005/8/layout/hierarchy6"/>
    <dgm:cxn modelId="{1E928FDB-B9EA-4E7D-A991-84B8F3E551A4}" type="presParOf" srcId="{83F449AD-B014-40A5-A979-A5399E11E68A}" destId="{B154240F-3E44-4385-AA06-B6E73BC7C5A1}" srcOrd="2" destOrd="0" presId="urn:microsoft.com/office/officeart/2005/8/layout/hierarchy6"/>
    <dgm:cxn modelId="{423D41AA-372A-48C2-8B48-61C02F69CF6B}" type="presParOf" srcId="{83F449AD-B014-40A5-A979-A5399E11E68A}" destId="{C42BE361-C998-4454-A894-E490D0A859AD}" srcOrd="3" destOrd="0" presId="urn:microsoft.com/office/officeart/2005/8/layout/hierarchy6"/>
    <dgm:cxn modelId="{CA558738-2CB7-41AC-AC51-0A6213784037}" type="presParOf" srcId="{C42BE361-C998-4454-A894-E490D0A859AD}" destId="{1E8E8BAE-8163-49B6-9CE7-81E9DF0ED1DA}" srcOrd="0" destOrd="0" presId="urn:microsoft.com/office/officeart/2005/8/layout/hierarchy6"/>
    <dgm:cxn modelId="{02AA62BA-79E1-417E-9F61-95EF8665C21D}" type="presParOf" srcId="{C42BE361-C998-4454-A894-E490D0A859AD}" destId="{60AE3E1F-7ACA-45F2-9412-D79A07B9A19E}" srcOrd="1" destOrd="0" presId="urn:microsoft.com/office/officeart/2005/8/layout/hierarchy6"/>
    <dgm:cxn modelId="{D396A45C-BA7A-4B52-A492-1CD00E105249}" type="presParOf" srcId="{60AE3E1F-7ACA-45F2-9412-D79A07B9A19E}" destId="{C7FB4571-E144-4B94-BE96-207B883895A7}" srcOrd="0" destOrd="0" presId="urn:microsoft.com/office/officeart/2005/8/layout/hierarchy6"/>
    <dgm:cxn modelId="{411F81D8-85D1-42D9-8FF2-73860D0CB28E}" type="presParOf" srcId="{60AE3E1F-7ACA-45F2-9412-D79A07B9A19E}" destId="{17E70678-7C41-45AB-BE42-C5464C816164}" srcOrd="1" destOrd="0" presId="urn:microsoft.com/office/officeart/2005/8/layout/hierarchy6"/>
    <dgm:cxn modelId="{7CB17900-2446-40A1-A223-D9CC1AC480C2}" type="presParOf" srcId="{17E70678-7C41-45AB-BE42-C5464C816164}" destId="{8AB45762-D874-4DE4-BC17-5126F9CF6983}" srcOrd="0" destOrd="0" presId="urn:microsoft.com/office/officeart/2005/8/layout/hierarchy6"/>
    <dgm:cxn modelId="{8D27A552-8D05-439C-AE33-FEA043643411}" type="presParOf" srcId="{17E70678-7C41-45AB-BE42-C5464C816164}" destId="{409B4013-FDDC-49DF-B7E9-9985043ED05F}" srcOrd="1" destOrd="0" presId="urn:microsoft.com/office/officeart/2005/8/layout/hierarchy6"/>
    <dgm:cxn modelId="{DFD24CE7-C796-4611-B339-6FA1C4444AFB}" type="presParOf" srcId="{60AE3E1F-7ACA-45F2-9412-D79A07B9A19E}" destId="{7AFA6080-F00C-4E8E-BA7E-5BF96D4936A5}" srcOrd="2" destOrd="0" presId="urn:microsoft.com/office/officeart/2005/8/layout/hierarchy6"/>
    <dgm:cxn modelId="{6E5394CA-AC7E-41C4-9A55-BA81E32D568E}" type="presParOf" srcId="{60AE3E1F-7ACA-45F2-9412-D79A07B9A19E}" destId="{9FBAE80D-9CB1-4385-8EF8-090A18CADD36}" srcOrd="3" destOrd="0" presId="urn:microsoft.com/office/officeart/2005/8/layout/hierarchy6"/>
    <dgm:cxn modelId="{1BA3C184-6271-4889-BC7F-887592723C32}" type="presParOf" srcId="{9FBAE80D-9CB1-4385-8EF8-090A18CADD36}" destId="{8D2D0B99-0A31-42EB-B95C-97DD63611EE3}" srcOrd="0" destOrd="0" presId="urn:microsoft.com/office/officeart/2005/8/layout/hierarchy6"/>
    <dgm:cxn modelId="{ADC5287E-4DEA-4A32-9ED0-3C8B5CB78BDE}" type="presParOf" srcId="{9FBAE80D-9CB1-4385-8EF8-090A18CADD36}" destId="{CD07F273-BAAC-4BBD-B7C0-FF4044B2F79F}" srcOrd="1" destOrd="0" presId="urn:microsoft.com/office/officeart/2005/8/layout/hierarchy6"/>
    <dgm:cxn modelId="{3C84AFF2-F8D4-453D-991F-BA213A77E99A}" type="presParOf" srcId="{07C209EA-8121-41A7-9F16-B95AA838B239}" destId="{ED823E47-7FB0-499E-B8CF-AA212F6A90E6}" srcOrd="1" destOrd="0" presId="urn:microsoft.com/office/officeart/2005/8/layout/hierarchy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6BB471-459F-47FF-B394-48825F0E7E24}">
      <dsp:nvSpPr>
        <dsp:cNvPr id="0" name=""/>
        <dsp:cNvSpPr/>
      </dsp:nvSpPr>
      <dsp:spPr>
        <a:xfrm>
          <a:off x="2536753" y="0"/>
          <a:ext cx="1688610" cy="1125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zh-TW" sz="1800" kern="1200" dirty="0" smtClean="0">
              <a:latin typeface="Arial Unicode MS" pitchFamily="34" charset="-120"/>
              <a:ea typeface="Arial Unicode MS" pitchFamily="34" charset="-120"/>
              <a:cs typeface="Arial Unicode MS" pitchFamily="34" charset="-120"/>
            </a:rPr>
            <a:t>Cases enrolled</a:t>
          </a:r>
        </a:p>
        <a:p>
          <a:pPr lvl="0" algn="ctr" defTabSz="800100">
            <a:lnSpc>
              <a:spcPct val="90000"/>
            </a:lnSpc>
            <a:spcBef>
              <a:spcPct val="0"/>
            </a:spcBef>
            <a:spcAft>
              <a:spcPct val="35000"/>
            </a:spcAft>
          </a:pPr>
          <a:r>
            <a:rPr lang="en-US" altLang="zh-TW" sz="1800" kern="1200" dirty="0" smtClean="0">
              <a:latin typeface="Arial Unicode MS" pitchFamily="34" charset="-120"/>
              <a:ea typeface="Arial Unicode MS" pitchFamily="34" charset="-120"/>
              <a:cs typeface="Arial Unicode MS" pitchFamily="34" charset="-120"/>
            </a:rPr>
            <a:t>(n=183)</a:t>
          </a:r>
          <a:endParaRPr lang="zh-TW" altLang="en-US" sz="1800" kern="1200" dirty="0">
            <a:latin typeface="Arial Unicode MS" pitchFamily="34" charset="-120"/>
            <a:ea typeface="Arial Unicode MS" pitchFamily="34" charset="-120"/>
            <a:cs typeface="Arial Unicode MS" pitchFamily="34" charset="-120"/>
          </a:endParaRPr>
        </a:p>
      </dsp:txBody>
      <dsp:txXfrm>
        <a:off x="2536753" y="0"/>
        <a:ext cx="1688610" cy="1125740"/>
      </dsp:txXfrm>
    </dsp:sp>
    <dsp:sp modelId="{C6C41624-4E80-424B-8A22-A54DBC09A77C}">
      <dsp:nvSpPr>
        <dsp:cNvPr id="0" name=""/>
        <dsp:cNvSpPr/>
      </dsp:nvSpPr>
      <dsp:spPr>
        <a:xfrm>
          <a:off x="2283461" y="1125740"/>
          <a:ext cx="1097596" cy="450296"/>
        </a:xfrm>
        <a:custGeom>
          <a:avLst/>
          <a:gdLst/>
          <a:ahLst/>
          <a:cxnLst/>
          <a:rect l="0" t="0" r="0" b="0"/>
          <a:pathLst>
            <a:path>
              <a:moveTo>
                <a:pt x="1097596" y="0"/>
              </a:moveTo>
              <a:lnTo>
                <a:pt x="1097596" y="225148"/>
              </a:lnTo>
              <a:lnTo>
                <a:pt x="0" y="225148"/>
              </a:lnTo>
              <a:lnTo>
                <a:pt x="0" y="4502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A8155-A814-45A8-99E6-DA82C3C00D7C}">
      <dsp:nvSpPr>
        <dsp:cNvPr id="0" name=""/>
        <dsp:cNvSpPr/>
      </dsp:nvSpPr>
      <dsp:spPr>
        <a:xfrm>
          <a:off x="1439156" y="1576036"/>
          <a:ext cx="1688610" cy="1125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kern="1200" dirty="0" smtClean="0">
              <a:latin typeface="Arial Unicode MS" pitchFamily="34" charset="-120"/>
              <a:ea typeface="Arial Unicode MS" pitchFamily="34" charset="-120"/>
              <a:cs typeface="Arial Unicode MS" pitchFamily="34" charset="-120"/>
            </a:rPr>
            <a:t>Without treatment*</a:t>
          </a:r>
        </a:p>
        <a:p>
          <a:pPr lvl="0" algn="ctr" defTabSz="622300">
            <a:lnSpc>
              <a:spcPct val="90000"/>
            </a:lnSpc>
            <a:spcBef>
              <a:spcPct val="0"/>
            </a:spcBef>
            <a:spcAft>
              <a:spcPct val="35000"/>
            </a:spcAft>
          </a:pPr>
          <a:r>
            <a:rPr lang="en-US" altLang="zh-TW" sz="1400" kern="1200" dirty="0" smtClean="0">
              <a:latin typeface="Arial Unicode MS" pitchFamily="34" charset="-120"/>
              <a:ea typeface="Arial Unicode MS" pitchFamily="34" charset="-120"/>
              <a:cs typeface="Arial Unicode MS" pitchFamily="34" charset="-120"/>
            </a:rPr>
            <a:t>(n=28)(15%)  </a:t>
          </a:r>
          <a:endParaRPr lang="zh-TW" altLang="en-US" sz="1400" kern="1200" dirty="0">
            <a:latin typeface="Arial Unicode MS" pitchFamily="34" charset="-120"/>
            <a:ea typeface="Arial Unicode MS" pitchFamily="34" charset="-120"/>
            <a:cs typeface="Arial Unicode MS" pitchFamily="34" charset="-120"/>
          </a:endParaRPr>
        </a:p>
      </dsp:txBody>
      <dsp:txXfrm>
        <a:off x="1439156" y="1576036"/>
        <a:ext cx="1688610" cy="1125740"/>
      </dsp:txXfrm>
    </dsp:sp>
    <dsp:sp modelId="{B154240F-3E44-4385-AA06-B6E73BC7C5A1}">
      <dsp:nvSpPr>
        <dsp:cNvPr id="0" name=""/>
        <dsp:cNvSpPr/>
      </dsp:nvSpPr>
      <dsp:spPr>
        <a:xfrm>
          <a:off x="3381058" y="1125740"/>
          <a:ext cx="1097596" cy="450296"/>
        </a:xfrm>
        <a:custGeom>
          <a:avLst/>
          <a:gdLst/>
          <a:ahLst/>
          <a:cxnLst/>
          <a:rect l="0" t="0" r="0" b="0"/>
          <a:pathLst>
            <a:path>
              <a:moveTo>
                <a:pt x="0" y="0"/>
              </a:moveTo>
              <a:lnTo>
                <a:pt x="0" y="225148"/>
              </a:lnTo>
              <a:lnTo>
                <a:pt x="1097596" y="225148"/>
              </a:lnTo>
              <a:lnTo>
                <a:pt x="1097596" y="45029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E8BAE-8163-49B6-9CE7-81E9DF0ED1DA}">
      <dsp:nvSpPr>
        <dsp:cNvPr id="0" name=""/>
        <dsp:cNvSpPr/>
      </dsp:nvSpPr>
      <dsp:spPr>
        <a:xfrm>
          <a:off x="3634349" y="1576036"/>
          <a:ext cx="1688610" cy="1125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altLang="zh-TW" sz="1400" kern="1200" dirty="0" smtClean="0">
              <a:latin typeface="Arial Unicode MS" pitchFamily="34" charset="-120"/>
              <a:ea typeface="Arial Unicode MS" pitchFamily="34" charset="-120"/>
              <a:cs typeface="Arial Unicode MS" pitchFamily="34" charset="-120"/>
            </a:rPr>
            <a:t>Intent to treatment (ITT)</a:t>
          </a:r>
        </a:p>
        <a:p>
          <a:pPr lvl="0" algn="ctr" defTabSz="622300">
            <a:lnSpc>
              <a:spcPct val="90000"/>
            </a:lnSpc>
            <a:spcBef>
              <a:spcPct val="0"/>
            </a:spcBef>
            <a:spcAft>
              <a:spcPct val="35000"/>
            </a:spcAft>
          </a:pPr>
          <a:r>
            <a:rPr lang="en-US" altLang="zh-TW" sz="1400" kern="1200" dirty="0" smtClean="0">
              <a:latin typeface="Arial Unicode MS" pitchFamily="34" charset="-120"/>
              <a:ea typeface="Arial Unicode MS" pitchFamily="34" charset="-120"/>
              <a:cs typeface="Arial Unicode MS" pitchFamily="34" charset="-120"/>
            </a:rPr>
            <a:t>(n=155) (85%)</a:t>
          </a:r>
          <a:endParaRPr lang="zh-TW" altLang="en-US" sz="1400" kern="1200" dirty="0">
            <a:latin typeface="Arial Unicode MS" pitchFamily="34" charset="-120"/>
            <a:ea typeface="Arial Unicode MS" pitchFamily="34" charset="-120"/>
            <a:cs typeface="Arial Unicode MS" pitchFamily="34" charset="-120"/>
          </a:endParaRPr>
        </a:p>
      </dsp:txBody>
      <dsp:txXfrm>
        <a:off x="3634349" y="1576036"/>
        <a:ext cx="1688610" cy="1125740"/>
      </dsp:txXfrm>
    </dsp:sp>
    <dsp:sp modelId="{C7FB4571-E144-4B94-BE96-207B883895A7}">
      <dsp:nvSpPr>
        <dsp:cNvPr id="0" name=""/>
        <dsp:cNvSpPr/>
      </dsp:nvSpPr>
      <dsp:spPr>
        <a:xfrm>
          <a:off x="3381058" y="2701776"/>
          <a:ext cx="1097596" cy="450296"/>
        </a:xfrm>
        <a:custGeom>
          <a:avLst/>
          <a:gdLst/>
          <a:ahLst/>
          <a:cxnLst/>
          <a:rect l="0" t="0" r="0" b="0"/>
          <a:pathLst>
            <a:path>
              <a:moveTo>
                <a:pt x="1097596" y="0"/>
              </a:moveTo>
              <a:lnTo>
                <a:pt x="1097596" y="225148"/>
              </a:lnTo>
              <a:lnTo>
                <a:pt x="0" y="225148"/>
              </a:lnTo>
              <a:lnTo>
                <a:pt x="0" y="4502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B45762-D874-4DE4-BC17-5126F9CF6983}">
      <dsp:nvSpPr>
        <dsp:cNvPr id="0" name=""/>
        <dsp:cNvSpPr/>
      </dsp:nvSpPr>
      <dsp:spPr>
        <a:xfrm>
          <a:off x="2536753" y="3152072"/>
          <a:ext cx="1688610" cy="1125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Early treatment failure</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(Cycles&lt;3,n=44)</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(24% of all) </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(28% of ITT)</a:t>
          </a:r>
        </a:p>
      </dsp:txBody>
      <dsp:txXfrm>
        <a:off x="2536753" y="3152072"/>
        <a:ext cx="1688610" cy="1125740"/>
      </dsp:txXfrm>
    </dsp:sp>
    <dsp:sp modelId="{7AFA6080-F00C-4E8E-BA7E-5BF96D4936A5}">
      <dsp:nvSpPr>
        <dsp:cNvPr id="0" name=""/>
        <dsp:cNvSpPr/>
      </dsp:nvSpPr>
      <dsp:spPr>
        <a:xfrm>
          <a:off x="4478654" y="2701776"/>
          <a:ext cx="1097596" cy="450296"/>
        </a:xfrm>
        <a:custGeom>
          <a:avLst/>
          <a:gdLst/>
          <a:ahLst/>
          <a:cxnLst/>
          <a:rect l="0" t="0" r="0" b="0"/>
          <a:pathLst>
            <a:path>
              <a:moveTo>
                <a:pt x="0" y="0"/>
              </a:moveTo>
              <a:lnTo>
                <a:pt x="0" y="225148"/>
              </a:lnTo>
              <a:lnTo>
                <a:pt x="1097596" y="225148"/>
              </a:lnTo>
              <a:lnTo>
                <a:pt x="1097596" y="45029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2D0B99-0A31-42EB-B95C-97DD63611EE3}">
      <dsp:nvSpPr>
        <dsp:cNvPr id="0" name=""/>
        <dsp:cNvSpPr/>
      </dsp:nvSpPr>
      <dsp:spPr>
        <a:xfrm>
          <a:off x="4731946" y="3152072"/>
          <a:ext cx="1688610" cy="112574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Per protocol treatment </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(Cycles≧3,n=111)</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(61% of all)</a:t>
          </a:r>
        </a:p>
        <a:p>
          <a:pPr lvl="0" algn="ctr" defTabSz="533400">
            <a:lnSpc>
              <a:spcPct val="90000"/>
            </a:lnSpc>
            <a:spcBef>
              <a:spcPct val="0"/>
            </a:spcBef>
            <a:spcAft>
              <a:spcPct val="35000"/>
            </a:spcAft>
          </a:pPr>
          <a:r>
            <a:rPr lang="en-US" altLang="zh-TW" sz="1200" kern="1200" dirty="0" smtClean="0">
              <a:latin typeface="Arial Unicode MS" pitchFamily="34" charset="-120"/>
              <a:ea typeface="Arial Unicode MS" pitchFamily="34" charset="-120"/>
              <a:cs typeface="Arial Unicode MS" pitchFamily="34" charset="-120"/>
            </a:rPr>
            <a:t>(72% of ITT)</a:t>
          </a:r>
          <a:endParaRPr lang="zh-TW" altLang="en-US" sz="1200" kern="1200" dirty="0">
            <a:latin typeface="Arial Unicode MS" pitchFamily="34" charset="-120"/>
            <a:ea typeface="Arial Unicode MS" pitchFamily="34" charset="-120"/>
            <a:cs typeface="Arial Unicode MS" pitchFamily="34" charset="-120"/>
          </a:endParaRPr>
        </a:p>
      </dsp:txBody>
      <dsp:txXfrm>
        <a:off x="4731946" y="3152072"/>
        <a:ext cx="1688610" cy="112574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9DAD1-8F02-4A01-9071-7E6CCFC4A46E}" type="datetimeFigureOut">
              <a:rPr lang="zh-TW" altLang="en-US" smtClean="0"/>
              <a:pPr/>
              <a:t>2013/9/1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9ACBE-57FE-4B9E-B4D5-FED06997EFF5}" type="slidenum">
              <a:rPr lang="zh-TW" altLang="en-US" smtClean="0"/>
              <a:pPr/>
              <a:t>‹#›</a:t>
            </a:fld>
            <a:endParaRPr lang="zh-TW" altLang="en-US"/>
          </a:p>
        </p:txBody>
      </p:sp>
    </p:spTree>
    <p:extLst>
      <p:ext uri="{BB962C8B-B14F-4D97-AF65-F5344CB8AC3E}">
        <p14:creationId xmlns:p14="http://schemas.microsoft.com/office/powerpoint/2010/main" xmlns="" val="249023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Good morning.</a:t>
            </a:r>
            <a:r>
              <a:rPr lang="en-US" altLang="zh-TW" baseline="0" dirty="0" smtClean="0"/>
              <a:t> My dear teachers and colleague. This is a special presentation in this morning meeting. Because I am </a:t>
            </a:r>
            <a:r>
              <a:rPr lang="en-US" altLang="zh-TW" baseline="0" dirty="0" err="1" smtClean="0"/>
              <a:t>goning</a:t>
            </a:r>
            <a:r>
              <a:rPr lang="en-US" altLang="zh-TW" baseline="0" dirty="0" smtClean="0"/>
              <a:t> to </a:t>
            </a:r>
            <a:r>
              <a:rPr lang="en-US" altLang="zh-TW" baseline="0" dirty="0" err="1" smtClean="0"/>
              <a:t>sapporo</a:t>
            </a:r>
            <a:r>
              <a:rPr lang="en-US" altLang="zh-TW" baseline="0" dirty="0" smtClean="0"/>
              <a:t> city in </a:t>
            </a:r>
            <a:r>
              <a:rPr lang="en-US" altLang="zh-TW" baseline="0" dirty="0" err="1" smtClean="0"/>
              <a:t>japan</a:t>
            </a:r>
            <a:r>
              <a:rPr lang="en-US" altLang="zh-TW" baseline="0" dirty="0" smtClean="0"/>
              <a:t> and have the oral presentation in  the  annual meeting of </a:t>
            </a:r>
            <a:r>
              <a:rPr lang="en-US" altLang="zh-TW" baseline="0" dirty="0" err="1" smtClean="0"/>
              <a:t>japan</a:t>
            </a:r>
            <a:r>
              <a:rPr lang="en-US" altLang="zh-TW" baseline="0" dirty="0" smtClean="0"/>
              <a:t> society of hematology in this </a:t>
            </a:r>
            <a:r>
              <a:rPr lang="en-US" altLang="zh-TW" baseline="0" dirty="0" err="1" smtClean="0"/>
              <a:t>october</a:t>
            </a:r>
            <a:r>
              <a:rPr lang="en-US" altLang="zh-TW" baseline="0" dirty="0" smtClean="0"/>
              <a:t>.  Therefore  I would like to practice presentation in </a:t>
            </a:r>
            <a:r>
              <a:rPr lang="en-US" altLang="zh-TW" baseline="0" dirty="0" err="1" smtClean="0"/>
              <a:t>english</a:t>
            </a:r>
            <a:r>
              <a:rPr lang="en-US" altLang="zh-TW" baseline="0" dirty="0" smtClean="0"/>
              <a:t> and please feed me back some comment or suggestion. Thank you very much  </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We collected the newly</a:t>
            </a:r>
            <a:r>
              <a:rPr lang="en-US" altLang="zh-TW" baseline="0" dirty="0" smtClean="0"/>
              <a:t> diagnosed diffuse large b cell lymphoma not otherwise specified in Taipei Veteran General hospital, age older than 80 years old from two thousand to twenty twelve and included parameters such </a:t>
            </a:r>
            <a:r>
              <a:rPr lang="en-US" altLang="zh-TW" baseline="0" dirty="0" err="1" smtClean="0"/>
              <a:t>asECOG</a:t>
            </a:r>
            <a:r>
              <a:rPr lang="en-US" altLang="zh-TW" baseline="0" dirty="0" smtClean="0"/>
              <a:t>, </a:t>
            </a:r>
            <a:r>
              <a:rPr lang="en-US" altLang="zh-TW" baseline="0" dirty="0" err="1" smtClean="0"/>
              <a:t>ann</a:t>
            </a:r>
            <a:r>
              <a:rPr lang="en-US" altLang="zh-TW" baseline="0" dirty="0" smtClean="0"/>
              <a:t> arbor stage, LDH, white cell count, </a:t>
            </a:r>
            <a:r>
              <a:rPr lang="en-US" altLang="zh-TW" baseline="0" dirty="0" err="1" smtClean="0"/>
              <a:t>hemoglobulin</a:t>
            </a:r>
            <a:r>
              <a:rPr lang="en-US" altLang="zh-TW" baseline="0" dirty="0" smtClean="0"/>
              <a:t>, albumin, ejection fraction and age-adjusted international prognostic index score. The </a:t>
            </a:r>
            <a:r>
              <a:rPr lang="en-US" altLang="zh-TW" baseline="0" dirty="0" err="1" smtClean="0"/>
              <a:t>comorbidities</a:t>
            </a:r>
            <a:r>
              <a:rPr lang="en-US" altLang="zh-TW" baseline="0" dirty="0" smtClean="0"/>
              <a:t> is evaluated by </a:t>
            </a:r>
            <a:r>
              <a:rPr lang="en-US" altLang="zh-TW" baseline="0" dirty="0" err="1" smtClean="0"/>
              <a:t>charlson</a:t>
            </a:r>
            <a:r>
              <a:rPr lang="en-US" altLang="zh-TW" baseline="0" dirty="0" smtClean="0"/>
              <a:t> score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11</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 </a:t>
            </a:r>
            <a:r>
              <a:rPr lang="en-US" altLang="zh-TW" baseline="0" dirty="0" smtClean="0"/>
              <a:t>treatment are divided into five common regimen according to rituximab or anthracycline contained or not.  For example, R-CHOP indicated the </a:t>
            </a:r>
            <a:r>
              <a:rPr lang="en-US" altLang="zh-TW" baseline="0" dirty="0" err="1" smtClean="0"/>
              <a:t>rutuximab</a:t>
            </a:r>
            <a:r>
              <a:rPr lang="en-US" altLang="zh-TW" baseline="0" dirty="0" smtClean="0"/>
              <a:t>, </a:t>
            </a:r>
            <a:r>
              <a:rPr lang="en-US" altLang="zh-TW" baseline="0" dirty="0" err="1" smtClean="0"/>
              <a:t>cyclophosphamide</a:t>
            </a:r>
            <a:r>
              <a:rPr lang="en-US" altLang="zh-TW" baseline="0" dirty="0" smtClean="0"/>
              <a:t>, </a:t>
            </a:r>
            <a:r>
              <a:rPr lang="en-US" dirty="0" err="1" smtClean="0"/>
              <a:t>hydroxydaunorubicin</a:t>
            </a:r>
            <a:r>
              <a:rPr lang="en-US" dirty="0" smtClean="0"/>
              <a:t>, </a:t>
            </a:r>
            <a:r>
              <a:rPr lang="en-US" dirty="0" err="1" smtClean="0"/>
              <a:t>oncovin</a:t>
            </a:r>
            <a:r>
              <a:rPr lang="en-US" dirty="0" smtClean="0"/>
              <a:t>, </a:t>
            </a:r>
            <a:r>
              <a:rPr lang="en-US" dirty="0" err="1" smtClean="0"/>
              <a:t>prednisolone</a:t>
            </a:r>
            <a:r>
              <a:rPr lang="en-US" baseline="0" dirty="0" smtClean="0"/>
              <a:t> while the cop is combined by only </a:t>
            </a:r>
            <a:r>
              <a:rPr lang="en-US" baseline="0" dirty="0" err="1" smtClean="0"/>
              <a:t>cyclophosphamide</a:t>
            </a:r>
            <a:r>
              <a:rPr lang="en-US" baseline="0" dirty="0" smtClean="0"/>
              <a:t>, </a:t>
            </a:r>
            <a:r>
              <a:rPr lang="en-US" baseline="0" dirty="0" err="1" smtClean="0"/>
              <a:t>oncovin</a:t>
            </a:r>
            <a:r>
              <a:rPr lang="en-US" baseline="0" dirty="0" smtClean="0"/>
              <a:t> and </a:t>
            </a:r>
            <a:r>
              <a:rPr lang="en-US" baseline="0" dirty="0" err="1" smtClean="0"/>
              <a:t>prednisolone</a:t>
            </a:r>
            <a:r>
              <a:rPr lang="en-US" baseline="0" dirty="0" smtClean="0"/>
              <a:t>. </a:t>
            </a:r>
          </a:p>
          <a:p>
            <a:r>
              <a:rPr lang="en-US" baseline="0" dirty="0" smtClean="0"/>
              <a:t>Next we also divided patents into three subgroups according to the treatment competence. Those who received any systemic </a:t>
            </a:r>
            <a:r>
              <a:rPr lang="en-US" baseline="0" dirty="0" err="1" smtClean="0"/>
              <a:t>chemotheapy</a:t>
            </a:r>
            <a:r>
              <a:rPr lang="en-US" baseline="0" dirty="0" smtClean="0"/>
              <a:t> are intent to treatment group. If patients received less than three cycles of chemotherapy, it would be regarded as regarded as early treatment failure. The others patients who received more than 3 cycles of  chemotherapy are per-protocol treatment group . </a:t>
            </a:r>
            <a:r>
              <a:rPr lang="en-US" sz="1200" kern="1200" baseline="0" dirty="0" smtClean="0">
                <a:solidFill>
                  <a:schemeClr val="tx1"/>
                </a:solidFill>
                <a:latin typeface="+mn-lt"/>
                <a:ea typeface="+mn-ea"/>
                <a:cs typeface="+mn-cs"/>
              </a:rPr>
              <a:t>We also analyzed the cycles of </a:t>
            </a:r>
            <a:r>
              <a:rPr lang="en-US" sz="1200" kern="1200" baseline="0" dirty="0" err="1" smtClean="0">
                <a:solidFill>
                  <a:schemeClr val="tx1"/>
                </a:solidFill>
                <a:latin typeface="+mn-lt"/>
                <a:ea typeface="+mn-ea"/>
                <a:cs typeface="+mn-cs"/>
              </a:rPr>
              <a:t>immuno</a:t>
            </a:r>
            <a:r>
              <a:rPr lang="en-US" sz="1200" kern="1200" baseline="0" dirty="0" smtClean="0">
                <a:solidFill>
                  <a:schemeClr val="tx1"/>
                </a:solidFill>
                <a:latin typeface="+mn-lt"/>
                <a:ea typeface="+mn-ea"/>
                <a:cs typeface="+mn-cs"/>
              </a:rPr>
              <a:t>-chemotherapy versus patients group</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12</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Response and toxicities</a:t>
            </a:r>
            <a:r>
              <a:rPr lang="en-US" sz="1200" kern="1200" baseline="0" dirty="0" smtClean="0">
                <a:solidFill>
                  <a:schemeClr val="tx1"/>
                </a:solidFill>
                <a:latin typeface="+mn-lt"/>
                <a:ea typeface="+mn-ea"/>
                <a:cs typeface="+mn-cs"/>
              </a:rPr>
              <a:t> are evaluated by international standard criteria. Chi-square, </a:t>
            </a:r>
            <a:r>
              <a:rPr lang="en-US" sz="1200" kern="1200" baseline="0" dirty="0" err="1" smtClean="0">
                <a:solidFill>
                  <a:schemeClr val="tx1"/>
                </a:solidFill>
                <a:latin typeface="+mn-lt"/>
                <a:ea typeface="+mn-ea"/>
                <a:cs typeface="+mn-cs"/>
              </a:rPr>
              <a:t>kaplan-meier</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cox</a:t>
            </a:r>
            <a:r>
              <a:rPr lang="en-US" sz="1200" kern="1200" baseline="0" dirty="0" smtClean="0">
                <a:solidFill>
                  <a:schemeClr val="tx1"/>
                </a:solidFill>
                <a:latin typeface="+mn-lt"/>
                <a:ea typeface="+mn-ea"/>
                <a:cs typeface="+mn-cs"/>
              </a:rPr>
              <a:t> regression are applied for statistical analysis. We also analyzed the cycles of </a:t>
            </a:r>
            <a:r>
              <a:rPr lang="en-US" sz="1200" kern="1200" baseline="0" dirty="0" err="1" smtClean="0">
                <a:solidFill>
                  <a:schemeClr val="tx1"/>
                </a:solidFill>
                <a:latin typeface="+mn-lt"/>
                <a:ea typeface="+mn-ea"/>
                <a:cs typeface="+mn-cs"/>
              </a:rPr>
              <a:t>immuno</a:t>
            </a:r>
            <a:r>
              <a:rPr lang="en-US" sz="1200" kern="1200" baseline="0" dirty="0" smtClean="0">
                <a:solidFill>
                  <a:schemeClr val="tx1"/>
                </a:solidFill>
                <a:latin typeface="+mn-lt"/>
                <a:ea typeface="+mn-ea"/>
                <a:cs typeface="+mn-cs"/>
              </a:rPr>
              <a:t>-chemotherapy versus patients group. </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National Cancer institute common toxicity criteria grading system (version 3.0)</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13</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Now lets</a:t>
            </a:r>
            <a:r>
              <a:rPr lang="en-US" altLang="zh-TW" baseline="0" dirty="0" smtClean="0"/>
              <a:t> turn on the result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14</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There are one hundred and eighty-three patients</a:t>
            </a:r>
            <a:r>
              <a:rPr lang="en-US" altLang="zh-TW" baseline="0" dirty="0" smtClean="0"/>
              <a:t> included. The median age is eighty-four </a:t>
            </a:r>
            <a:r>
              <a:rPr lang="en-US" altLang="zh-TW" baseline="0" dirty="0" err="1" smtClean="0"/>
              <a:t>ponit</a:t>
            </a:r>
            <a:r>
              <a:rPr lang="en-US" altLang="zh-TW" baseline="0" dirty="0" smtClean="0"/>
              <a:t> 2 years old. Sixty-seven percent of patients had higher </a:t>
            </a:r>
            <a:r>
              <a:rPr lang="en-US" altLang="zh-TW" baseline="0" dirty="0" err="1" smtClean="0"/>
              <a:t>aaIPI</a:t>
            </a:r>
            <a:r>
              <a:rPr lang="en-US" altLang="zh-TW" baseline="0" dirty="0" smtClean="0"/>
              <a:t> score and thirty-three percent had </a:t>
            </a:r>
            <a:r>
              <a:rPr lang="en-US" altLang="zh-TW" baseline="0" dirty="0" err="1" smtClean="0"/>
              <a:t>higer</a:t>
            </a:r>
            <a:r>
              <a:rPr lang="en-US" altLang="zh-TW" baseline="0" dirty="0" smtClean="0"/>
              <a:t> </a:t>
            </a:r>
            <a:r>
              <a:rPr lang="en-US" altLang="zh-TW" baseline="0" dirty="0" err="1" smtClean="0"/>
              <a:t>charlson</a:t>
            </a:r>
            <a:r>
              <a:rPr lang="en-US" altLang="zh-TW" baseline="0" dirty="0" smtClean="0"/>
              <a:t> score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15</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is the treatment subgroups,</a:t>
            </a:r>
            <a:r>
              <a:rPr lang="en-US" altLang="zh-TW" baseline="0" dirty="0" smtClean="0"/>
              <a:t> one hundred and eighty-three patients are enrolled and there are twenty-eight patients, account for fifteen percent of all are no treatment. The other one hundred and fifty-five patients are intent to treatment group. Among these group, forty-four patients  receiving  less than three cycles of chemotherapy are early treatment failure and the others </a:t>
            </a:r>
            <a:r>
              <a:rPr lang="en-US" altLang="zh-TW" baseline="0" dirty="0" err="1" smtClean="0"/>
              <a:t>receving</a:t>
            </a:r>
            <a:r>
              <a:rPr lang="en-US" altLang="zh-TW" baseline="0" dirty="0" smtClean="0"/>
              <a:t> more or equal to three cycles of chemotherapy are per-protocol treatment group.   </a:t>
            </a:r>
            <a:endParaRPr lang="en-US" altLang="zh-TW" dirty="0" smtClean="0"/>
          </a:p>
          <a:p>
            <a:r>
              <a:rPr lang="en-US" altLang="zh-TW" dirty="0" smtClean="0"/>
              <a:t>In no treatment , 3 R/T</a:t>
            </a:r>
            <a:r>
              <a:rPr lang="en-US" altLang="zh-TW" baseline="0" dirty="0" smtClean="0"/>
              <a:t> alone, 2 operation alone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17</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is the survival curve</a:t>
            </a:r>
            <a:r>
              <a:rPr lang="en-US" altLang="zh-TW" baseline="0" dirty="0" smtClean="0"/>
              <a:t> in these three groups. The median survival in per-protocol treatment, intent to treatment and all patients is fourteen, ten seven months. Respectively </a:t>
            </a:r>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18</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Let</a:t>
            </a:r>
            <a:r>
              <a:rPr lang="en-US" altLang="zh-TW" baseline="0" dirty="0" smtClean="0"/>
              <a:t> us move on to  characteristics in the no treatment versus intent to treatment. </a:t>
            </a:r>
            <a:r>
              <a:rPr lang="en-US" sz="1200" kern="1200" dirty="0" smtClean="0">
                <a:solidFill>
                  <a:schemeClr val="tx1"/>
                </a:solidFill>
                <a:latin typeface="+mn-lt"/>
                <a:ea typeface="+mn-ea"/>
                <a:cs typeface="+mn-cs"/>
              </a:rPr>
              <a:t>those who did not receive systemic therapy had significantly higher proportions of their diagnosis before two</a:t>
            </a:r>
            <a:r>
              <a:rPr lang="en-US" sz="1200" kern="1200" baseline="0" dirty="0" smtClean="0">
                <a:solidFill>
                  <a:schemeClr val="tx1"/>
                </a:solidFill>
                <a:latin typeface="+mn-lt"/>
                <a:ea typeface="+mn-ea"/>
                <a:cs typeface="+mn-cs"/>
              </a:rPr>
              <a:t> thousand and four,</a:t>
            </a:r>
            <a:r>
              <a:rPr lang="en-US" sz="1200" kern="1200" dirty="0" smtClean="0">
                <a:solidFill>
                  <a:schemeClr val="tx1"/>
                </a:solidFill>
                <a:latin typeface="+mn-lt"/>
                <a:ea typeface="+mn-ea"/>
                <a:cs typeface="+mn-cs"/>
              </a:rPr>
              <a:t> poor</a:t>
            </a:r>
            <a:r>
              <a:rPr lang="en-US" sz="1200" kern="1200" baseline="0" dirty="0" smtClean="0">
                <a:solidFill>
                  <a:schemeClr val="tx1"/>
                </a:solidFill>
                <a:latin typeface="+mn-lt"/>
                <a:ea typeface="+mn-ea"/>
                <a:cs typeface="+mn-cs"/>
              </a:rPr>
              <a:t> performance, and </a:t>
            </a:r>
            <a:r>
              <a:rPr lang="en-US" sz="1200" kern="1200" baseline="0" dirty="0" err="1" smtClean="0">
                <a:solidFill>
                  <a:schemeClr val="tx1"/>
                </a:solidFill>
                <a:latin typeface="+mn-lt"/>
                <a:ea typeface="+mn-ea"/>
                <a:cs typeface="+mn-cs"/>
              </a:rPr>
              <a:t>hypoalbuminemia</a:t>
            </a:r>
            <a:r>
              <a:rPr lang="en-US" sz="1200" kern="1200" baseline="0" dirty="0" smtClean="0">
                <a:solidFill>
                  <a:schemeClr val="tx1"/>
                </a:solidFill>
                <a:latin typeface="+mn-lt"/>
                <a:ea typeface="+mn-ea"/>
                <a:cs typeface="+mn-cs"/>
              </a:rPr>
              <a: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19</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baseline="0" dirty="0" smtClean="0">
                <a:solidFill>
                  <a:schemeClr val="tx1"/>
                </a:solidFill>
                <a:latin typeface="+mn-lt"/>
                <a:ea typeface="+mn-ea"/>
                <a:cs typeface="+mn-cs"/>
              </a:rPr>
              <a:t>Next we compare the early treatment failure versus per-protocol treatment. Early treatment failure had the higher proportion in </a:t>
            </a:r>
            <a:r>
              <a:rPr lang="en-US" altLang="zh-TW" sz="1200" kern="1200" dirty="0" smtClean="0">
                <a:solidFill>
                  <a:schemeClr val="tx1"/>
                </a:solidFill>
                <a:latin typeface="+mn-lt"/>
                <a:ea typeface="+mn-ea"/>
                <a:cs typeface="+mn-cs"/>
              </a:rPr>
              <a:t>poor PS, higher </a:t>
            </a:r>
            <a:r>
              <a:rPr lang="en-US" altLang="zh-TW" sz="1200" kern="1200" dirty="0" err="1" smtClean="0">
                <a:solidFill>
                  <a:schemeClr val="tx1"/>
                </a:solidFill>
                <a:latin typeface="+mn-lt"/>
                <a:ea typeface="+mn-ea"/>
                <a:cs typeface="+mn-cs"/>
              </a:rPr>
              <a:t>aaIPI</a:t>
            </a:r>
            <a:r>
              <a:rPr lang="en-US" altLang="zh-TW" sz="1200" kern="1200" dirty="0" smtClean="0">
                <a:solidFill>
                  <a:schemeClr val="tx1"/>
                </a:solidFill>
                <a:latin typeface="+mn-lt"/>
                <a:ea typeface="+mn-ea"/>
                <a:cs typeface="+mn-cs"/>
              </a:rPr>
              <a:t> scores, more sites of extra-nodal involvement, </a:t>
            </a:r>
            <a:r>
              <a:rPr lang="en-US" altLang="zh-TW" sz="1200" kern="1200" dirty="0" err="1" smtClean="0">
                <a:solidFill>
                  <a:schemeClr val="tx1"/>
                </a:solidFill>
                <a:latin typeface="+mn-lt"/>
                <a:ea typeface="+mn-ea"/>
                <a:cs typeface="+mn-cs"/>
              </a:rPr>
              <a:t>hypoalbuminemia</a:t>
            </a:r>
            <a:r>
              <a:rPr lang="en-US" altLang="zh-TW" sz="1200" kern="1200" dirty="0" smtClean="0">
                <a:solidFill>
                  <a:schemeClr val="tx1"/>
                </a:solidFill>
                <a:latin typeface="+mn-lt"/>
                <a:ea typeface="+mn-ea"/>
                <a:cs typeface="+mn-cs"/>
              </a:rPr>
              <a:t>, anemia, bone marrow involvement and</a:t>
            </a:r>
            <a:r>
              <a:rPr lang="en-US" altLang="zh-TW" sz="1200" kern="1200" baseline="0" dirty="0" smtClean="0">
                <a:solidFill>
                  <a:schemeClr val="tx1"/>
                </a:solidFill>
                <a:latin typeface="+mn-lt"/>
                <a:ea typeface="+mn-ea"/>
                <a:cs typeface="+mn-cs"/>
              </a:rPr>
              <a:t> less Rituximab contained therapy</a:t>
            </a:r>
            <a:r>
              <a:rPr lang="en-US" altLang="zh-TW" sz="1200" kern="1200" dirty="0" smtClean="0">
                <a:solidFill>
                  <a:schemeClr val="tx1"/>
                </a:solidFill>
                <a:latin typeface="+mn-lt"/>
                <a:ea typeface="+mn-ea"/>
                <a:cs typeface="+mn-cs"/>
              </a:rPr>
              <a:t>. In terms of the  comorbidities, the </a:t>
            </a:r>
            <a:r>
              <a:rPr lang="en-US" altLang="zh-TW" sz="1200" kern="1200" baseline="0" dirty="0" err="1" smtClean="0">
                <a:solidFill>
                  <a:schemeClr val="tx1"/>
                </a:solidFill>
                <a:latin typeface="+mn-lt"/>
                <a:ea typeface="+mn-ea"/>
                <a:cs typeface="+mn-cs"/>
              </a:rPr>
              <a:t>charlson</a:t>
            </a:r>
            <a:r>
              <a:rPr lang="en-US" altLang="zh-TW" sz="1200" kern="1200" baseline="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 scores was not statistically different</a:t>
            </a:r>
            <a:r>
              <a:rPr lang="en-US" altLang="zh-TW" sz="1200" kern="1200" baseline="0" dirty="0" smtClean="0">
                <a:solidFill>
                  <a:schemeClr val="tx1"/>
                </a:solidFill>
                <a:latin typeface="+mn-lt"/>
                <a:ea typeface="+mn-ea"/>
                <a:cs typeface="+mn-cs"/>
              </a:rPr>
              <a:t> in these three groups </a:t>
            </a:r>
            <a:endParaRPr lang="zh-TW" altLang="zh-TW" sz="1200" kern="1200" dirty="0" smtClean="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20</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slide</a:t>
            </a:r>
            <a:r>
              <a:rPr lang="en-US" altLang="zh-TW" baseline="0" dirty="0" smtClean="0"/>
              <a:t> shows the etiology of early treatment failure. As you can see, treatment related event , accounting for more than fifty percent, is the major cause of early treatment failure. The next is refusing by patient. In the treatment related event, eighty percent is treated related mortality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Good </a:t>
            </a:r>
            <a:r>
              <a:rPr lang="en-US" altLang="zh-TW" dirty="0" smtClean="0"/>
              <a:t>morning</a:t>
            </a:r>
            <a:r>
              <a:rPr lang="en-US" altLang="zh-TW" baseline="0" dirty="0" smtClean="0"/>
              <a:t>, ladies and gentleman. Thank you all for coming.  My name is </a:t>
            </a:r>
            <a:r>
              <a:rPr lang="en-US" altLang="zh-TW" baseline="0" dirty="0" err="1" smtClean="0"/>
              <a:t>Chien</a:t>
            </a:r>
            <a:r>
              <a:rPr lang="en-US" altLang="zh-TW" baseline="0" dirty="0" smtClean="0"/>
              <a:t>, </a:t>
            </a:r>
            <a:r>
              <a:rPr lang="en-US" altLang="zh-TW" baseline="0" dirty="0" err="1" smtClean="0"/>
              <a:t>Sheng-Hsuan</a:t>
            </a:r>
            <a:r>
              <a:rPr lang="en-US" altLang="zh-TW" baseline="0" dirty="0" smtClean="0"/>
              <a:t>. I am currently medical doctor in Taipei Veteran General Hospital in Taiwan. It my great pleasure to be here and present our research finding to you. Today, I m going to give a talk on the DLBCL of the elderly patient in the age older than life expectancy and share our experience in Taiwan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sz="1200" kern="1200" dirty="0" smtClean="0">
                <a:solidFill>
                  <a:schemeClr val="tx1"/>
                </a:solidFill>
                <a:latin typeface="+mn-lt"/>
                <a:ea typeface="+mn-ea"/>
                <a:cs typeface="+mn-cs"/>
              </a:rPr>
              <a:t>Response</a:t>
            </a:r>
            <a:r>
              <a:rPr lang="en-US" altLang="zh-TW" sz="1200" kern="1200" baseline="0" dirty="0" smtClean="0">
                <a:solidFill>
                  <a:schemeClr val="tx1"/>
                </a:solidFill>
                <a:latin typeface="+mn-lt"/>
                <a:ea typeface="+mn-ea"/>
                <a:cs typeface="+mn-cs"/>
              </a:rPr>
              <a:t> </a:t>
            </a:r>
            <a:r>
              <a:rPr lang="en-US" altLang="zh-TW" sz="1200" kern="1200" dirty="0" smtClean="0">
                <a:solidFill>
                  <a:schemeClr val="tx1"/>
                </a:solidFill>
                <a:latin typeface="+mn-lt"/>
                <a:ea typeface="+mn-ea"/>
                <a:cs typeface="+mn-cs"/>
              </a:rPr>
              <a:t>assessment is available for ninety</a:t>
            </a:r>
            <a:r>
              <a:rPr lang="en-US" altLang="zh-TW" sz="1200" kern="1200" baseline="0" dirty="0" smtClean="0">
                <a:solidFill>
                  <a:schemeClr val="tx1"/>
                </a:solidFill>
                <a:latin typeface="+mn-lt"/>
                <a:ea typeface="+mn-ea"/>
                <a:cs typeface="+mn-cs"/>
              </a:rPr>
              <a:t> eight</a:t>
            </a:r>
            <a:r>
              <a:rPr lang="en-US" altLang="zh-TW" sz="1200" kern="1200" dirty="0" smtClean="0">
                <a:solidFill>
                  <a:schemeClr val="tx1"/>
                </a:solidFill>
                <a:latin typeface="+mn-lt"/>
                <a:ea typeface="+mn-ea"/>
                <a:cs typeface="+mn-cs"/>
              </a:rPr>
              <a:t> patients </a:t>
            </a:r>
            <a:r>
              <a:rPr lang="en-US" altLang="zh-TW" sz="1200" u="sng" kern="1200" dirty="0" smtClean="0">
                <a:solidFill>
                  <a:schemeClr val="tx1"/>
                </a:solidFill>
                <a:latin typeface="+mn-lt"/>
                <a:ea typeface="+mn-ea"/>
                <a:cs typeface="+mn-cs"/>
              </a:rPr>
              <a:t>in</a:t>
            </a:r>
            <a:r>
              <a:rPr lang="en-US" altLang="zh-TW" sz="1200" u="none" kern="1200" baseline="0" dirty="0" smtClean="0">
                <a:solidFill>
                  <a:schemeClr val="tx1"/>
                </a:solidFill>
                <a:latin typeface="+mn-lt"/>
                <a:ea typeface="+mn-ea"/>
                <a:cs typeface="+mn-cs"/>
              </a:rPr>
              <a:t> protocol treatment </a:t>
            </a:r>
            <a:r>
              <a:rPr lang="en-US" altLang="zh-TW" sz="1200" kern="1200" dirty="0" smtClean="0">
                <a:solidFill>
                  <a:schemeClr val="tx1"/>
                </a:solidFill>
                <a:latin typeface="+mn-lt"/>
                <a:ea typeface="+mn-ea"/>
                <a:cs typeface="+mn-cs"/>
              </a:rPr>
              <a:t>group. The overall response rate (ORR) was seventy-two</a:t>
            </a:r>
            <a:r>
              <a:rPr lang="en-US" altLang="zh-TW" sz="1200" kern="1200" baseline="0" dirty="0" smtClean="0">
                <a:solidFill>
                  <a:schemeClr val="tx1"/>
                </a:solidFill>
                <a:latin typeface="+mn-lt"/>
                <a:ea typeface="+mn-ea"/>
                <a:cs typeface="+mn-cs"/>
              </a:rPr>
              <a:t> </a:t>
            </a:r>
            <a:r>
              <a:rPr lang="en-US" altLang="zh-TW" sz="1200" kern="1200" baseline="0" dirty="0" err="1" smtClean="0">
                <a:solidFill>
                  <a:schemeClr val="tx1"/>
                </a:solidFill>
                <a:latin typeface="+mn-lt"/>
                <a:ea typeface="+mn-ea"/>
                <a:cs typeface="+mn-cs"/>
              </a:rPr>
              <a:t>pecnet</a:t>
            </a:r>
            <a:r>
              <a:rPr lang="en-US" altLang="zh-TW" sz="1200" kern="1200" baseline="0" dirty="0" smtClean="0">
                <a:solidFill>
                  <a:schemeClr val="tx1"/>
                </a:solidFill>
                <a:latin typeface="+mn-lt"/>
                <a:ea typeface="+mn-ea"/>
                <a:cs typeface="+mn-cs"/>
              </a:rPr>
              <a:t> a, overall complete response is thirty-nine </a:t>
            </a:r>
            <a:r>
              <a:rPr lang="en-US" altLang="zh-TW" sz="1200" kern="1200" baseline="0" dirty="0" err="1" smtClean="0">
                <a:solidFill>
                  <a:schemeClr val="tx1"/>
                </a:solidFill>
                <a:latin typeface="+mn-lt"/>
                <a:ea typeface="+mn-ea"/>
                <a:cs typeface="+mn-cs"/>
              </a:rPr>
              <a:t>percent.Grade</a:t>
            </a:r>
            <a:r>
              <a:rPr lang="en-US" altLang="zh-TW" sz="1200" kern="1200" baseline="0" dirty="0" smtClean="0">
                <a:solidFill>
                  <a:schemeClr val="tx1"/>
                </a:solidFill>
                <a:latin typeface="+mn-lt"/>
                <a:ea typeface="+mn-ea"/>
                <a:cs typeface="+mn-cs"/>
              </a:rPr>
              <a:t> three to four toxicities are common during treatment, around fifty to sixty percent occurred in R-CHOP and R-COP. </a:t>
            </a:r>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23</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Next,</a:t>
            </a:r>
            <a:r>
              <a:rPr lang="en-US" altLang="zh-TW" baseline="0" dirty="0" smtClean="0"/>
              <a:t> we investigate the prognostic factor in all patients group. As this slide shows,  these are significantly prognostic factors in the </a:t>
            </a:r>
            <a:r>
              <a:rPr lang="en-US" altLang="zh-TW" baseline="0" dirty="0" err="1" smtClean="0"/>
              <a:t>univariate</a:t>
            </a:r>
            <a:r>
              <a:rPr lang="en-US" altLang="zh-TW" baseline="0" dirty="0" smtClean="0"/>
              <a:t> analysis. After corrected by multivariate analysis, the significantly poor prognostic factor for all patients are higher </a:t>
            </a:r>
            <a:r>
              <a:rPr lang="en-US" altLang="zh-TW" baseline="0" dirty="0" err="1" smtClean="0"/>
              <a:t>aaIPI</a:t>
            </a:r>
            <a:r>
              <a:rPr lang="en-US" altLang="zh-TW" baseline="0" dirty="0" smtClean="0"/>
              <a:t>, anemia, marrow involvement and no treatment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24</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Lets</a:t>
            </a:r>
            <a:r>
              <a:rPr lang="en-US" altLang="zh-TW" baseline="0" dirty="0" smtClean="0"/>
              <a:t> move on to the</a:t>
            </a:r>
            <a:r>
              <a:rPr lang="en-US" altLang="zh-TW" dirty="0" smtClean="0"/>
              <a:t> intent to treatment and</a:t>
            </a:r>
            <a:r>
              <a:rPr lang="en-US" altLang="zh-TW" baseline="0" dirty="0" smtClean="0"/>
              <a:t> focus on the cycles of rituximab and anthracycline</a:t>
            </a:r>
            <a:r>
              <a:rPr lang="en-US" altLang="zh-TW" dirty="0" smtClean="0"/>
              <a:t>. This symbol of more than one is indicated the hazard</a:t>
            </a:r>
            <a:r>
              <a:rPr lang="en-US" altLang="zh-TW" baseline="0" dirty="0" smtClean="0"/>
              <a:t> ratio of no </a:t>
            </a:r>
            <a:r>
              <a:rPr lang="en-US" altLang="zh-TW" baseline="0" dirty="0" err="1" smtClean="0"/>
              <a:t>rituximab</a:t>
            </a:r>
            <a:r>
              <a:rPr lang="en-US" altLang="zh-TW" baseline="0" dirty="0" smtClean="0"/>
              <a:t> versus receiving more than or equal to one cycle of </a:t>
            </a:r>
            <a:r>
              <a:rPr lang="en-US" altLang="zh-TW" baseline="0" dirty="0" err="1" smtClean="0"/>
              <a:t>rituximab</a:t>
            </a:r>
            <a:r>
              <a:rPr lang="en-US" altLang="zh-TW" baseline="0" dirty="0" smtClean="0"/>
              <a:t> and the symbol of more than two is indicated the hazard ratio of less than two cycles of </a:t>
            </a:r>
            <a:r>
              <a:rPr lang="en-US" altLang="zh-TW" baseline="0" dirty="0" err="1" smtClean="0"/>
              <a:t>rituxiamb</a:t>
            </a:r>
            <a:r>
              <a:rPr lang="en-US" altLang="zh-TW" baseline="0" dirty="0" smtClean="0"/>
              <a:t> </a:t>
            </a:r>
            <a:r>
              <a:rPr lang="en-US" altLang="zh-TW" baseline="0" dirty="0" err="1" smtClean="0"/>
              <a:t>verus</a:t>
            </a:r>
            <a:r>
              <a:rPr lang="en-US" altLang="zh-TW" baseline="0" dirty="0" smtClean="0"/>
              <a:t> more than or equal to two cycles </a:t>
            </a:r>
            <a:r>
              <a:rPr lang="en-US" altLang="zh-TW" baseline="0" dirty="0" err="1" smtClean="0"/>
              <a:t>rituxiamb</a:t>
            </a:r>
            <a:r>
              <a:rPr lang="en-US" altLang="zh-TW" baseline="0" dirty="0" smtClean="0"/>
              <a:t>.  It is so on the </a:t>
            </a:r>
            <a:r>
              <a:rPr lang="en-US" altLang="zh-TW" baseline="0" dirty="0" err="1" smtClean="0"/>
              <a:t>anthracycline</a:t>
            </a:r>
            <a:r>
              <a:rPr lang="en-US" altLang="zh-TW" baseline="0" dirty="0" smtClean="0"/>
              <a:t> contained </a:t>
            </a:r>
            <a:r>
              <a:rPr lang="en-US" altLang="zh-TW" baseline="0" dirty="0" err="1" smtClean="0"/>
              <a:t>theapy</a:t>
            </a:r>
            <a:r>
              <a:rPr lang="en-US" altLang="zh-TW" baseline="0" dirty="0" smtClean="0"/>
              <a:t>. As this table shows, in </a:t>
            </a:r>
            <a:r>
              <a:rPr lang="en-US" altLang="zh-TW" baseline="0" dirty="0" err="1" smtClean="0"/>
              <a:t>univariate</a:t>
            </a:r>
            <a:r>
              <a:rPr lang="en-US" altLang="zh-TW" baseline="0" dirty="0" smtClean="0"/>
              <a:t> analysis, there is no significant prognosis in </a:t>
            </a:r>
            <a:r>
              <a:rPr lang="en-US" altLang="zh-TW" baseline="0" dirty="0" err="1" smtClean="0"/>
              <a:t>patietns</a:t>
            </a:r>
            <a:r>
              <a:rPr lang="en-US" altLang="zh-TW" baseline="0" dirty="0" smtClean="0"/>
              <a:t> with more than one cycle of </a:t>
            </a:r>
            <a:r>
              <a:rPr lang="en-US" altLang="zh-TW" baseline="0" dirty="0" err="1" smtClean="0"/>
              <a:t>rituximab</a:t>
            </a:r>
            <a:r>
              <a:rPr lang="en-US" altLang="zh-TW" baseline="0" dirty="0" smtClean="0"/>
              <a:t> or </a:t>
            </a:r>
            <a:r>
              <a:rPr lang="en-US" altLang="zh-TW" baseline="0" dirty="0" err="1" smtClean="0"/>
              <a:t>anthracycline</a:t>
            </a:r>
            <a:r>
              <a:rPr lang="en-US" altLang="zh-TW" baseline="0" dirty="0" smtClean="0"/>
              <a:t> contained therapy. </a:t>
            </a:r>
            <a:r>
              <a:rPr lang="en-US" altLang="zh-TW" baseline="0" dirty="0" smtClean="0">
                <a:solidFill>
                  <a:srgbClr val="FF0000"/>
                </a:solidFill>
              </a:rPr>
              <a:t>What we talk about to is the beneficial threshold of rituximab or anthracycline contained therapy is more than or equal to two cycles</a:t>
            </a:r>
            <a:r>
              <a:rPr lang="en-US" altLang="zh-TW" baseline="0" dirty="0" smtClean="0"/>
              <a:t>.      </a:t>
            </a:r>
          </a:p>
          <a:p>
            <a:r>
              <a:rPr lang="en-US" altLang="zh-TW" baseline="0" dirty="0" smtClean="0"/>
              <a:t>    In the </a:t>
            </a:r>
            <a:r>
              <a:rPr lang="en-US" altLang="zh-TW" baseline="0" dirty="0" err="1" smtClean="0"/>
              <a:t>multivariae</a:t>
            </a:r>
            <a:r>
              <a:rPr lang="en-US" altLang="zh-TW" baseline="0" dirty="0" smtClean="0"/>
              <a:t> analysis, the significant prognostic factors are similar with  all patients, just mentioned in previous slide. Such as </a:t>
            </a:r>
            <a:r>
              <a:rPr lang="en-US" altLang="zh-TW" baseline="0" dirty="0" err="1" smtClean="0"/>
              <a:t>aaIPI</a:t>
            </a:r>
            <a:r>
              <a:rPr lang="en-US" altLang="zh-TW" baseline="0" dirty="0" smtClean="0"/>
              <a:t>, anemia and marrow involvement. Then, I d like to emphasize the survival benefit may result from receiving more than or equal to two cycles of </a:t>
            </a:r>
            <a:r>
              <a:rPr lang="en-US" altLang="zh-TW" baseline="0" dirty="0" err="1" smtClean="0"/>
              <a:t>rituximab</a:t>
            </a:r>
            <a:r>
              <a:rPr lang="en-US" altLang="zh-TW" baseline="0" dirty="0" smtClean="0"/>
              <a:t> or </a:t>
            </a:r>
            <a:r>
              <a:rPr lang="en-US" altLang="zh-TW" baseline="0" dirty="0" err="1" smtClean="0"/>
              <a:t>anthracycline</a:t>
            </a:r>
            <a:r>
              <a:rPr lang="en-US" altLang="zh-TW" baseline="0" dirty="0" smtClean="0"/>
              <a:t> contained therapy. </a:t>
            </a:r>
            <a:endParaRPr lang="en-US" altLang="zh-TW" dirty="0" smtClean="0"/>
          </a:p>
          <a:p>
            <a:endParaRPr lang="en-US" altLang="zh-TW" dirty="0" smtClean="0"/>
          </a:p>
          <a:p>
            <a:endParaRPr lang="en-US" altLang="zh-TW" dirty="0" smtClean="0"/>
          </a:p>
          <a:p>
            <a:endParaRPr lang="en-US" altLang="zh-TW" dirty="0" smtClean="0"/>
          </a:p>
          <a:p>
            <a:r>
              <a:rPr lang="en-US" altLang="zh-TW" dirty="0" smtClean="0"/>
              <a:t>This is patients</a:t>
            </a:r>
            <a:r>
              <a:rPr lang="en-US" altLang="zh-TW" baseline="0" dirty="0" smtClean="0"/>
              <a:t> receiving more than one cycle of </a:t>
            </a:r>
            <a:r>
              <a:rPr lang="en-US" altLang="zh-TW" baseline="0" dirty="0" err="1" smtClean="0"/>
              <a:t>rituximab</a:t>
            </a:r>
            <a:r>
              <a:rPr lang="en-US" altLang="zh-TW" baseline="0" dirty="0" smtClean="0"/>
              <a:t> versus without </a:t>
            </a:r>
            <a:r>
              <a:rPr lang="en-US" altLang="zh-TW" baseline="0" dirty="0" err="1" smtClean="0"/>
              <a:t>rituximab</a:t>
            </a:r>
            <a:r>
              <a:rPr lang="en-US" altLang="zh-TW" baseline="0" dirty="0" smtClean="0"/>
              <a:t>. As this table shows, there is no significant difference in </a:t>
            </a:r>
            <a:r>
              <a:rPr lang="en-US" altLang="zh-TW" baseline="0" dirty="0" err="1" smtClean="0"/>
              <a:t>rituximab</a:t>
            </a:r>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25</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This is the survival curve of </a:t>
            </a:r>
            <a:r>
              <a:rPr lang="en-US" altLang="zh-TW" dirty="0" err="1" smtClean="0"/>
              <a:t>rituximab</a:t>
            </a:r>
            <a:r>
              <a:rPr lang="en-US" altLang="zh-TW" baseline="0" dirty="0" smtClean="0"/>
              <a:t> in intent to treatment group. As your can see, the survival of more than or equal to 2 cycles is superior to less than 2 cycles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26</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And its so</a:t>
            </a:r>
            <a:r>
              <a:rPr lang="en-US" altLang="zh-TW" baseline="0" dirty="0" smtClean="0"/>
              <a:t> on </a:t>
            </a:r>
            <a:r>
              <a:rPr lang="en-US" altLang="zh-TW" baseline="0" dirty="0" err="1" smtClean="0"/>
              <a:t>anthracycline</a:t>
            </a:r>
            <a:r>
              <a:rPr lang="en-US" altLang="zh-TW" baseline="0" dirty="0" smtClean="0"/>
              <a:t> contained </a:t>
            </a:r>
            <a:r>
              <a:rPr lang="en-US" altLang="zh-TW" baseline="0" dirty="0" err="1" smtClean="0"/>
              <a:t>thearpy</a:t>
            </a:r>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27</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Finally</a:t>
            </a:r>
            <a:r>
              <a:rPr lang="en-US" altLang="zh-TW" baseline="0" dirty="0" smtClean="0"/>
              <a:t> in </a:t>
            </a:r>
            <a:r>
              <a:rPr lang="en-US" altLang="zh-TW" dirty="0" smtClean="0"/>
              <a:t>the per-protocol</a:t>
            </a:r>
            <a:r>
              <a:rPr lang="en-US" altLang="zh-TW" baseline="0" dirty="0" smtClean="0"/>
              <a:t> treatment group. The significant prognostic factor in </a:t>
            </a:r>
            <a:r>
              <a:rPr lang="en-US" altLang="zh-TW" baseline="0" dirty="0" err="1" smtClean="0"/>
              <a:t>multvariate</a:t>
            </a:r>
            <a:r>
              <a:rPr lang="en-US" altLang="zh-TW" baseline="0" dirty="0" smtClean="0"/>
              <a:t> analysis are higher </a:t>
            </a:r>
            <a:r>
              <a:rPr lang="en-US" altLang="zh-TW" baseline="0" dirty="0" err="1" smtClean="0"/>
              <a:t>charlson</a:t>
            </a:r>
            <a:r>
              <a:rPr lang="en-US" altLang="zh-TW" baseline="0" dirty="0" smtClean="0"/>
              <a:t> score and no complete response to induction therapy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28</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the survival of complete response is superior to no complete response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29</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 d like</a:t>
            </a:r>
            <a:r>
              <a:rPr lang="en-US" altLang="zh-TW" baseline="0" dirty="0" smtClean="0"/>
              <a:t> to conclude with the flowing two slides, fifteen percent of very elderly diffuse large b cell lymphoma patients did not receive </a:t>
            </a:r>
            <a:r>
              <a:rPr lang="en-US" altLang="zh-TW" baseline="0" dirty="0" err="1" smtClean="0"/>
              <a:t>immuno</a:t>
            </a:r>
            <a:r>
              <a:rPr lang="en-US" altLang="zh-TW" baseline="0" dirty="0" smtClean="0"/>
              <a:t>-chemotherapy and twenty-eight percent of intent to treat patients had early treatment failure. Treatment related toxicities account for the most case with early treatment failure. For very elderly diffuse large b cell patients, </a:t>
            </a:r>
            <a:r>
              <a:rPr lang="en-US" altLang="zh-TW" baseline="0" dirty="0" err="1" smtClean="0"/>
              <a:t>aaIPI</a:t>
            </a:r>
            <a:r>
              <a:rPr lang="en-US" altLang="zh-TW" baseline="0" dirty="0" smtClean="0"/>
              <a:t>, marrow involvement, </a:t>
            </a:r>
            <a:r>
              <a:rPr lang="en-US" altLang="zh-TW" baseline="0" dirty="0" err="1" smtClean="0"/>
              <a:t>hemoglobulin</a:t>
            </a:r>
            <a:r>
              <a:rPr lang="en-US" altLang="zh-TW" baseline="0" dirty="0" smtClean="0"/>
              <a:t> at diagnosis, and treatment or not play the most important role in the prognosis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30</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For intent to treatment patients, administration more than or equal</a:t>
            </a:r>
            <a:r>
              <a:rPr lang="en-US" altLang="zh-TW" baseline="0" dirty="0" smtClean="0"/>
              <a:t> to two cycles of </a:t>
            </a:r>
            <a:r>
              <a:rPr lang="en-US" altLang="zh-TW" baseline="0" dirty="0" err="1" smtClean="0"/>
              <a:t>rituximab</a:t>
            </a:r>
            <a:r>
              <a:rPr lang="en-US" altLang="zh-TW" baseline="0" dirty="0" smtClean="0"/>
              <a:t> or </a:t>
            </a:r>
            <a:r>
              <a:rPr lang="en-US" altLang="zh-TW" baseline="0" dirty="0" err="1" smtClean="0"/>
              <a:t>antrhacycline</a:t>
            </a:r>
            <a:r>
              <a:rPr lang="en-US" altLang="zh-TW" baseline="0" dirty="0" smtClean="0"/>
              <a:t> contained therapy were associated with a better overall survival. To improve the prognosis of these frail patients,  the initiation of the prospective study to determine appropriate cycles of rituximab and anthracycline is highlighted </a:t>
            </a:r>
          </a:p>
          <a:p>
            <a:r>
              <a:rPr lang="en-US" altLang="zh-TW" baseline="0" dirty="0" smtClean="0"/>
              <a:t>Associate /determine /</a:t>
            </a:r>
            <a:r>
              <a:rPr lang="en-US" altLang="zh-TW" baseline="0" dirty="0" err="1" smtClean="0"/>
              <a:t>appropraite</a:t>
            </a:r>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31</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There are some limitation</a:t>
            </a:r>
            <a:r>
              <a:rPr lang="en-US" altLang="zh-TW" baseline="0" dirty="0" smtClean="0"/>
              <a:t> of our study, first because this is a </a:t>
            </a:r>
            <a:r>
              <a:rPr lang="en-US" altLang="zh-TW" baseline="0" dirty="0" err="1" smtClean="0"/>
              <a:t>retrosepctive</a:t>
            </a:r>
            <a:r>
              <a:rPr lang="en-US" altLang="zh-TW" baseline="0" dirty="0" smtClean="0"/>
              <a:t> study, it is difficult to evaluate the dose reduction of chemotherapy and inter cycles delay. Second, the effect of G-CSF prophylaxis for infection after chemotherapy is not clear. Third, because it is a cross over more than ten years study, there is no updated geriatric assessment. Finally,   the reason why patient refuse therapy is not certainly sure</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baseline="0" dirty="0" smtClean="0"/>
              <a:t>This is the life expectancy in Taiwan. On two thousand and two, the life expectancy is seventy-seven years old,  then it makes progress to nearly eighty years old on twenty twelve. The life expectancy is increasing with time .</a:t>
            </a:r>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That’s all for my presentation. Thank</a:t>
            </a:r>
            <a:r>
              <a:rPr lang="en-US" altLang="zh-TW" baseline="0" dirty="0" smtClean="0"/>
              <a:t> </a:t>
            </a:r>
            <a:r>
              <a:rPr lang="en-US" altLang="zh-TW" baseline="0" smtClean="0"/>
              <a:t>you much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33</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Ladies and gentlemen.</a:t>
            </a:r>
            <a:r>
              <a:rPr lang="en-US" altLang="zh-TW" baseline="0" dirty="0" smtClean="0"/>
              <a:t> It had been a great pleasure for me to be here with you. Thank you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34</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Lets</a:t>
            </a:r>
            <a:r>
              <a:rPr lang="en-US" altLang="zh-TW" baseline="0" dirty="0" smtClean="0"/>
              <a:t> move on to Japan. This is the trend of life expectancy at birth in Japan</a:t>
            </a:r>
            <a:r>
              <a:rPr lang="zh-TW" altLang="en-US" baseline="0" dirty="0" smtClean="0"/>
              <a:t> </a:t>
            </a:r>
            <a:r>
              <a:rPr lang="en-US" altLang="zh-TW" baseline="0" dirty="0" smtClean="0"/>
              <a:t>and its also increasing </a:t>
            </a:r>
            <a:r>
              <a:rPr lang="en-US" altLang="zh-TW" baseline="0" dirty="0" err="1" smtClean="0"/>
              <a:t>withtime</a:t>
            </a:r>
            <a:r>
              <a:rPr lang="en-US" altLang="zh-TW" baseline="0" dirty="0" smtClean="0"/>
              <a:t>. No matter in Taiwan or Japan, what we  need to face up to is the aging population.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5</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On the other hand,</a:t>
            </a:r>
            <a:r>
              <a:rPr lang="en-US" altLang="zh-TW" baseline="0" dirty="0" smtClean="0"/>
              <a:t> The incidence of Non-</a:t>
            </a:r>
            <a:r>
              <a:rPr lang="en-US" altLang="zh-TW" baseline="0" dirty="0" err="1" smtClean="0"/>
              <a:t>hodgkin</a:t>
            </a:r>
            <a:r>
              <a:rPr lang="en-US" altLang="zh-TW" baseline="0" dirty="0" smtClean="0"/>
              <a:t> </a:t>
            </a:r>
            <a:r>
              <a:rPr lang="en-US" altLang="zh-TW" baseline="0" dirty="0" err="1" smtClean="0"/>
              <a:t>lymphma</a:t>
            </a:r>
            <a:r>
              <a:rPr lang="en-US" altLang="zh-TW" baseline="0" dirty="0" smtClean="0"/>
              <a:t> is also increased with time. As this literature reviewed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6</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So far, </a:t>
            </a:r>
            <a:r>
              <a:rPr lang="en-US" altLang="zh-TW" baseline="0" dirty="0" smtClean="0"/>
              <a:t>in two thousands and nine, </a:t>
            </a:r>
            <a:r>
              <a:rPr lang="en-US" altLang="zh-TW" dirty="0" smtClean="0"/>
              <a:t>Non-</a:t>
            </a:r>
            <a:r>
              <a:rPr lang="en-US" altLang="zh-TW" dirty="0" err="1" smtClean="0"/>
              <a:t>hodgkin</a:t>
            </a:r>
            <a:r>
              <a:rPr lang="en-US" altLang="zh-TW" dirty="0" smtClean="0"/>
              <a:t> lymphoma has</a:t>
            </a:r>
            <a:r>
              <a:rPr lang="en-US" altLang="zh-TW" baseline="0" dirty="0" smtClean="0"/>
              <a:t> been one of the top 10 cancer in Taiwan.  As we know, the diffuse large B cell lymphoma is the most popular subtype in </a:t>
            </a:r>
            <a:r>
              <a:rPr lang="en-US" altLang="zh-TW" dirty="0" smtClean="0"/>
              <a:t>Non-</a:t>
            </a:r>
            <a:r>
              <a:rPr lang="en-US" altLang="zh-TW" dirty="0" err="1" smtClean="0"/>
              <a:t>hodgkin</a:t>
            </a:r>
            <a:r>
              <a:rPr lang="en-US" altLang="zh-TW" dirty="0" smtClean="0"/>
              <a:t> lymphoma.</a:t>
            </a:r>
            <a:r>
              <a:rPr lang="en-US" altLang="zh-TW" baseline="0" dirty="0" smtClean="0"/>
              <a:t> So, DLBCL with very elderly patients, especially more than 80 years old may be more and more in our daily practice in the future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7</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R-CHOP is</a:t>
            </a:r>
            <a:r>
              <a:rPr lang="en-US" altLang="zh-TW" baseline="0" dirty="0" smtClean="0"/>
              <a:t> well known for an effective regimen to DLBCL. However, by the initial clinical trial, the application of it is limited to sixty to eighty years old patients. As for patients older than eighty years old , there are no solid evidence to guide how to treat.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8</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Besides, there are many difficult in treating</a:t>
            </a:r>
            <a:r>
              <a:rPr lang="en-US" altLang="zh-TW" baseline="0" dirty="0" smtClean="0"/>
              <a:t> these very elderly patients, such as multiple co-morbidity illness, chronic liver or renal disease, altered </a:t>
            </a:r>
            <a:r>
              <a:rPr lang="en-US" altLang="zh-TW" baseline="0" dirty="0" err="1" smtClean="0"/>
              <a:t>pharmacoinetics</a:t>
            </a:r>
            <a:r>
              <a:rPr lang="en-US" altLang="zh-TW" baseline="0" dirty="0" smtClean="0"/>
              <a:t>, decreased marrow reserve and poor compliance or tolerance. The most important of all is these patients are usually exclude by current available trial.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9</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In</a:t>
            </a:r>
            <a:r>
              <a:rPr lang="en-US" altLang="zh-TW" baseline="0" dirty="0" smtClean="0"/>
              <a:t> order to deal with this problem, we conducted a retrospective study. We reviewed clinical and laboratory features of these very elderly patients in Taiwan, treatment, response and toxicities, and prognostic factor in survival analysis </a:t>
            </a:r>
            <a:endParaRPr lang="zh-TW" altLang="en-US" dirty="0"/>
          </a:p>
        </p:txBody>
      </p:sp>
      <p:sp>
        <p:nvSpPr>
          <p:cNvPr id="4" name="投影片編號版面配置區 3"/>
          <p:cNvSpPr>
            <a:spLocks noGrp="1"/>
          </p:cNvSpPr>
          <p:nvPr>
            <p:ph type="sldNum" sz="quarter" idx="10"/>
          </p:nvPr>
        </p:nvSpPr>
        <p:spPr/>
        <p:txBody>
          <a:bodyPr/>
          <a:lstStyle/>
          <a:p>
            <a:fld id="{2549ACBE-57FE-4B9E-B4D5-FED06997EFF5}" type="slidenum">
              <a:rPr lang="zh-TW" altLang="en-US" smtClean="0"/>
              <a:pPr/>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3" descr="12107007x"/>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0" descr="n_top"/>
          <p:cNvPicPr>
            <a:picLocks noChangeAspect="1" noChangeArrowheads="1"/>
          </p:cNvPicPr>
          <p:nvPr/>
        </p:nvPicPr>
        <p:blipFill>
          <a:blip r:embed="rId3" cstate="print"/>
          <a:srcRect/>
          <a:stretch>
            <a:fillRect/>
          </a:stretch>
        </p:blipFill>
        <p:spPr bwMode="auto">
          <a:xfrm>
            <a:off x="0" y="6092825"/>
            <a:ext cx="3560763" cy="593725"/>
          </a:xfrm>
          <a:prstGeom prst="rect">
            <a:avLst/>
          </a:prstGeom>
          <a:noFill/>
          <a:ln w="9525">
            <a:noFill/>
            <a:miter lim="800000"/>
            <a:headEnd/>
            <a:tailEnd/>
          </a:ln>
        </p:spPr>
      </p:pic>
      <p:pic>
        <p:nvPicPr>
          <p:cNvPr id="6" name="Picture 14" descr="homepage_2"/>
          <p:cNvPicPr>
            <a:picLocks noChangeAspect="1" noChangeArrowheads="1"/>
          </p:cNvPicPr>
          <p:nvPr/>
        </p:nvPicPr>
        <p:blipFill>
          <a:blip r:embed="rId4" cstate="print"/>
          <a:srcRect/>
          <a:stretch>
            <a:fillRect/>
          </a:stretch>
        </p:blipFill>
        <p:spPr bwMode="auto">
          <a:xfrm>
            <a:off x="4762500" y="188913"/>
            <a:ext cx="4381500" cy="3733800"/>
          </a:xfrm>
          <a:prstGeom prst="rect">
            <a:avLst/>
          </a:prstGeom>
          <a:noFill/>
          <a:ln w="9525">
            <a:noFill/>
            <a:miter lim="800000"/>
            <a:headEnd/>
            <a:tailEnd/>
          </a:ln>
        </p:spPr>
      </p:pic>
      <p:sp>
        <p:nvSpPr>
          <p:cNvPr id="15362" name="Rectangle 2"/>
          <p:cNvSpPr>
            <a:spLocks noGrp="1" noChangeArrowheads="1"/>
          </p:cNvSpPr>
          <p:nvPr>
            <p:ph type="ctrTitle"/>
          </p:nvPr>
        </p:nvSpPr>
        <p:spPr>
          <a:xfrm>
            <a:off x="755650" y="2205038"/>
            <a:ext cx="7772400" cy="1470025"/>
          </a:xfrm>
        </p:spPr>
        <p:txBody>
          <a:bodyPr/>
          <a:lstStyle>
            <a:lvl1pPr>
              <a:defRPr b="0">
                <a:effectLst>
                  <a:outerShdw blurRad="38100" dist="38100" dir="2700000" algn="tl">
                    <a:srgbClr val="C0C0C0"/>
                  </a:outerShdw>
                </a:effectLst>
              </a:defRPr>
            </a:lvl1pPr>
          </a:lstStyle>
          <a:p>
            <a:r>
              <a:rPr lang="zh-TW" altLang="en-US" smtClean="0"/>
              <a:t>按一下以編輯母片標題樣式</a:t>
            </a:r>
            <a:endParaRPr lang="zh-TW" altLang="en-US"/>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TW" altLang="en-US" smtClean="0"/>
              <a:t>按一下以編輯母片副標題樣式</a:t>
            </a:r>
            <a:endParaRPr lang="zh-TW" altLang="en-US"/>
          </a:p>
        </p:txBody>
      </p:sp>
      <p:sp>
        <p:nvSpPr>
          <p:cNvPr id="7" name="Rectangle 4"/>
          <p:cNvSpPr>
            <a:spLocks noGrp="1" noChangeArrowheads="1"/>
          </p:cNvSpPr>
          <p:nvPr>
            <p:ph type="dt" sz="half" idx="10"/>
          </p:nvPr>
        </p:nvSpPr>
        <p:spPr/>
        <p:txBody>
          <a:bodyPr/>
          <a:lstStyle>
            <a:lvl1pPr>
              <a:defRPr>
                <a:solidFill>
                  <a:schemeClr val="tx1"/>
                </a:solidFill>
              </a:defRPr>
            </a:lvl1pPr>
          </a:lstStyle>
          <a:p>
            <a:fld id="{ADE398B7-057A-4783-B0AB-9AFFFF499866}" type="datetime1">
              <a:rPr lang="zh-TW" altLang="en-US" smtClean="0"/>
              <a:pPr/>
              <a:t>2013/9/1</a:t>
            </a:fld>
            <a:endParaRPr lang="zh-TW" altLang="en-US"/>
          </a:p>
        </p:txBody>
      </p:sp>
      <p:sp>
        <p:nvSpPr>
          <p:cNvPr id="8" name="Rectangle 5"/>
          <p:cNvSpPr>
            <a:spLocks noGrp="1" noChangeArrowheads="1"/>
          </p:cNvSpPr>
          <p:nvPr>
            <p:ph type="ftr" sz="quarter" idx="11"/>
          </p:nvPr>
        </p:nvSpPr>
        <p:spPr/>
        <p:txBody>
          <a:bodyPr/>
          <a:lstStyle>
            <a:lvl1pPr>
              <a:defRPr>
                <a:solidFill>
                  <a:schemeClr val="tx1"/>
                </a:solidFill>
              </a:defRPr>
            </a:lvl1pPr>
          </a:lstStyle>
          <a:p>
            <a:endParaRPr lang="zh-TW" altLang="en-US"/>
          </a:p>
        </p:txBody>
      </p:sp>
      <p:sp>
        <p:nvSpPr>
          <p:cNvPr id="9" name="Rectangle 6"/>
          <p:cNvSpPr>
            <a:spLocks noGrp="1" noChangeArrowheads="1"/>
          </p:cNvSpPr>
          <p:nvPr>
            <p:ph type="sldNum" sz="quarter" idx="12"/>
          </p:nvPr>
        </p:nvSpPr>
        <p:spPr/>
        <p:txBody>
          <a:bodyPr/>
          <a:lstStyle>
            <a:lvl1pPr>
              <a:defRPr>
                <a:solidFill>
                  <a:schemeClr val="tx1"/>
                </a:solidFill>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5C7E8C4F-5EC4-40A5-A75B-25645ABF5C27}" type="datetime1">
              <a:rPr lang="zh-TW" altLang="en-US" smtClean="0"/>
              <a:pPr/>
              <a:t>2013/9/1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38925" y="476250"/>
            <a:ext cx="2058988" cy="56499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76250"/>
            <a:ext cx="6029325" cy="56499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5D8287F-882A-4E05-A7E0-B9267B585131}" type="datetime1">
              <a:rPr lang="zh-TW" altLang="en-US" smtClean="0"/>
              <a:pPr/>
              <a:t>2013/9/1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fld id="{350C06B7-CD86-4912-A608-CF0B960B334C}" type="datetime1">
              <a:rPr lang="zh-TW" altLang="en-US" smtClean="0"/>
              <a:pPr/>
              <a:t>2013/9/1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42844" y="500042"/>
            <a:ext cx="7786742" cy="1143000"/>
          </a:xfrm>
        </p:spPr>
        <p:txBody>
          <a:bodyPr/>
          <a:lstStyle>
            <a:lvl1pPr>
              <a:defRPr baseline="0">
                <a:solidFill>
                  <a:srgbClr val="800000"/>
                </a:solidFill>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Rectangle 4"/>
          <p:cNvSpPr>
            <a:spLocks noGrp="1" noChangeArrowheads="1"/>
          </p:cNvSpPr>
          <p:nvPr>
            <p:ph type="dt" sz="half" idx="10"/>
          </p:nvPr>
        </p:nvSpPr>
        <p:spPr>
          <a:ln/>
        </p:spPr>
        <p:txBody>
          <a:bodyPr/>
          <a:lstStyle>
            <a:lvl1pPr>
              <a:defRPr/>
            </a:lvl1pPr>
          </a:lstStyle>
          <a:p>
            <a:fld id="{E1A4DCE8-DCF5-47A6-B22E-5619D6880461}" type="datetime1">
              <a:rPr lang="zh-TW" altLang="en-US" smtClean="0"/>
              <a:pPr/>
              <a:t>2013/9/1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fld id="{76A8DC45-DDC3-45BF-A94F-5E23A675978B}" type="datetime1">
              <a:rPr lang="zh-TW" altLang="en-US" smtClean="0"/>
              <a:pPr/>
              <a:t>2013/9/1</a:t>
            </a:fld>
            <a:endParaRPr lang="zh-TW" altLang="en-US"/>
          </a:p>
        </p:txBody>
      </p:sp>
      <p:sp>
        <p:nvSpPr>
          <p:cNvPr id="5" name="Rectangle 5"/>
          <p:cNvSpPr>
            <a:spLocks noGrp="1" noChangeArrowheads="1"/>
          </p:cNvSpPr>
          <p:nvPr>
            <p:ph type="ftr" sz="quarter" idx="11"/>
          </p:nvPr>
        </p:nvSpPr>
        <p:spPr>
          <a:ln/>
        </p:spPr>
        <p:txBody>
          <a:bodyPr/>
          <a:lstStyle>
            <a:lvl1pPr>
              <a:defRPr/>
            </a:lvl1pPr>
          </a:lstStyle>
          <a:p>
            <a:endParaRPr lang="zh-TW" altLang="en-US"/>
          </a:p>
        </p:txBody>
      </p:sp>
      <p:sp>
        <p:nvSpPr>
          <p:cNvPr id="6"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844675"/>
            <a:ext cx="3852863"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2463" y="1844675"/>
            <a:ext cx="385445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fld id="{29898A0E-1079-4A13-80C8-4A04B6A64428}" type="datetime1">
              <a:rPr lang="zh-TW" altLang="en-US" smtClean="0"/>
              <a:pPr/>
              <a:t>2013/9/1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fld id="{991C8B81-60B4-4E32-82B7-7D66502324A0}" type="datetime1">
              <a:rPr lang="zh-TW" altLang="en-US" smtClean="0"/>
              <a:pPr/>
              <a:t>2013/9/1</a:t>
            </a:fld>
            <a:endParaRPr lang="zh-TW" altLang="en-US"/>
          </a:p>
        </p:txBody>
      </p:sp>
      <p:sp>
        <p:nvSpPr>
          <p:cNvPr id="8" name="Rectangle 5"/>
          <p:cNvSpPr>
            <a:spLocks noGrp="1" noChangeArrowheads="1"/>
          </p:cNvSpPr>
          <p:nvPr>
            <p:ph type="ftr" sz="quarter" idx="11"/>
          </p:nvPr>
        </p:nvSpPr>
        <p:spPr>
          <a:ln/>
        </p:spPr>
        <p:txBody>
          <a:bodyPr/>
          <a:lstStyle>
            <a:lvl1pPr>
              <a:defRPr/>
            </a:lvl1pPr>
          </a:lstStyle>
          <a:p>
            <a:endParaRPr lang="zh-TW" altLang="en-US"/>
          </a:p>
        </p:txBody>
      </p:sp>
      <p:sp>
        <p:nvSpPr>
          <p:cNvPr id="9"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fld id="{162623E4-CAE1-452E-93C0-19019F3C6F17}" type="datetime1">
              <a:rPr lang="zh-TW" altLang="en-US" smtClean="0"/>
              <a:pPr/>
              <a:t>2013/9/1</a:t>
            </a:fld>
            <a:endParaRPr lang="zh-TW" altLang="en-US"/>
          </a:p>
        </p:txBody>
      </p:sp>
      <p:sp>
        <p:nvSpPr>
          <p:cNvPr id="4" name="Rectangle 5"/>
          <p:cNvSpPr>
            <a:spLocks noGrp="1" noChangeArrowheads="1"/>
          </p:cNvSpPr>
          <p:nvPr>
            <p:ph type="ftr" sz="quarter" idx="11"/>
          </p:nvPr>
        </p:nvSpPr>
        <p:spPr>
          <a:ln/>
        </p:spPr>
        <p:txBody>
          <a:bodyPr/>
          <a:lstStyle>
            <a:lvl1pPr>
              <a:defRPr/>
            </a:lvl1pPr>
          </a:lstStyle>
          <a:p>
            <a:endParaRPr lang="zh-TW" altLang="en-US"/>
          </a:p>
        </p:txBody>
      </p:sp>
      <p:sp>
        <p:nvSpPr>
          <p:cNvPr id="5"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41F40CB-C965-404E-869D-8229F564E827}" type="datetime1">
              <a:rPr lang="zh-TW" altLang="en-US" smtClean="0"/>
              <a:pPr/>
              <a:t>2013/9/1</a:t>
            </a:fld>
            <a:endParaRPr lang="zh-TW" altLang="en-US"/>
          </a:p>
        </p:txBody>
      </p:sp>
      <p:sp>
        <p:nvSpPr>
          <p:cNvPr id="3" name="Rectangle 5"/>
          <p:cNvSpPr>
            <a:spLocks noGrp="1" noChangeArrowheads="1"/>
          </p:cNvSpPr>
          <p:nvPr>
            <p:ph type="ftr" sz="quarter" idx="11"/>
          </p:nvPr>
        </p:nvSpPr>
        <p:spPr>
          <a:ln/>
        </p:spPr>
        <p:txBody>
          <a:bodyPr/>
          <a:lstStyle>
            <a:lvl1pPr>
              <a:defRPr/>
            </a:lvl1pPr>
          </a:lstStyle>
          <a:p>
            <a:endParaRPr lang="zh-TW" altLang="en-US"/>
          </a:p>
        </p:txBody>
      </p:sp>
      <p:sp>
        <p:nvSpPr>
          <p:cNvPr id="4"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2FDEB735-4ECE-412E-B5AF-686AA861F1F6}" type="datetime1">
              <a:rPr lang="zh-TW" altLang="en-US" smtClean="0"/>
              <a:pPr/>
              <a:t>2013/9/1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fld id="{41D457C5-70C3-44A1-BB57-665CE84F739B}" type="datetime1">
              <a:rPr lang="zh-TW" altLang="en-US" smtClean="0"/>
              <a:pPr/>
              <a:t>2013/9/1</a:t>
            </a:fld>
            <a:endParaRPr lang="zh-TW" altLang="en-US"/>
          </a:p>
        </p:txBody>
      </p:sp>
      <p:sp>
        <p:nvSpPr>
          <p:cNvPr id="6" name="Rectangle 5"/>
          <p:cNvSpPr>
            <a:spLocks noGrp="1" noChangeArrowheads="1"/>
          </p:cNvSpPr>
          <p:nvPr>
            <p:ph type="ftr" sz="quarter" idx="11"/>
          </p:nvPr>
        </p:nvSpPr>
        <p:spPr>
          <a:ln/>
        </p:spPr>
        <p:txBody>
          <a:bodyPr/>
          <a:lstStyle>
            <a:lvl1pPr>
              <a:defRPr/>
            </a:lvl1pPr>
          </a:lstStyle>
          <a:p>
            <a:endParaRPr lang="zh-TW" altLang="en-US"/>
          </a:p>
        </p:txBody>
      </p:sp>
      <p:sp>
        <p:nvSpPr>
          <p:cNvPr id="7" name="Rectangle 6"/>
          <p:cNvSpPr>
            <a:spLocks noGrp="1" noChangeArrowheads="1"/>
          </p:cNvSpPr>
          <p:nvPr>
            <p:ph type="sldNum" sz="quarter" idx="12"/>
          </p:nvPr>
        </p:nvSpPr>
        <p:spPr>
          <a:ln/>
        </p:spPr>
        <p:txBody>
          <a:bodyPr/>
          <a:lstStyle>
            <a:lvl1pPr>
              <a:defRPr/>
            </a:lvl1p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12107007y"/>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4762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844675"/>
            <a:ext cx="7859713" cy="428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latin typeface="Arial Black" pitchFamily="34" charset="0"/>
                <a:ea typeface="新細明體" pitchFamily="18" charset="-120"/>
              </a:defRPr>
            </a:lvl1pPr>
          </a:lstStyle>
          <a:p>
            <a:fld id="{350C06B7-CD86-4912-A608-CF0B960B334C}" type="datetime1">
              <a:rPr lang="zh-TW" altLang="en-US" smtClean="0"/>
              <a:pPr/>
              <a:t>2013/9/1</a:t>
            </a:fld>
            <a:endParaRPr lang="zh-TW" alt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66"/>
                </a:solidFill>
                <a:latin typeface="Arial Black" pitchFamily="34" charset="0"/>
                <a:ea typeface="新細明體" pitchFamily="18" charset="-120"/>
              </a:defRPr>
            </a:lvl1pPr>
          </a:lstStyle>
          <a:p>
            <a:endParaRPr lang="zh-TW" alt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3366"/>
                </a:solidFill>
                <a:latin typeface="+mn-lt"/>
                <a:ea typeface="新細明體" pitchFamily="18" charset="-120"/>
              </a:defRPr>
            </a:lvl1pPr>
          </a:lstStyle>
          <a:p>
            <a:fld id="{73DA0BB7-265A-403C-9275-D587AB510EDC}" type="slidenum">
              <a:rPr lang="zh-TW" altLang="en-US" smtClean="0"/>
              <a:pPr/>
              <a:t>‹#›</a:t>
            </a:fld>
            <a:endParaRPr lang="zh-TW" altLang="en-US"/>
          </a:p>
        </p:txBody>
      </p:sp>
      <p:pic>
        <p:nvPicPr>
          <p:cNvPr id="1032" name="Picture 15" descr="vgh ppt template"/>
          <p:cNvPicPr>
            <a:picLocks noChangeAspect="1" noChangeArrowheads="1"/>
          </p:cNvPicPr>
          <p:nvPr/>
        </p:nvPicPr>
        <p:blipFill>
          <a:blip r:embed="rId15" cstate="print"/>
          <a:srcRect l="70030" t="69000"/>
          <a:stretch>
            <a:fillRect/>
          </a:stretch>
        </p:blipFill>
        <p:spPr bwMode="auto">
          <a:xfrm>
            <a:off x="7104063" y="200025"/>
            <a:ext cx="1957387" cy="16589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rtl="0" eaLnBrk="1" fontAlgn="base" hangingPunct="1">
        <a:spcBef>
          <a:spcPct val="0"/>
        </a:spcBef>
        <a:spcAft>
          <a:spcPct val="0"/>
        </a:spcAft>
        <a:defRPr kumimoji="1" sz="4400" b="1">
          <a:solidFill>
            <a:srgbClr val="800000"/>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kumimoji="1" sz="4400" b="1">
          <a:solidFill>
            <a:srgbClr val="800000"/>
          </a:solidFill>
          <a:effectLst>
            <a:outerShdw blurRad="38100" dist="38100" dir="2700000" algn="tl">
              <a:srgbClr val="C0C0C0"/>
            </a:outerShdw>
          </a:effectLst>
          <a:latin typeface="Arial Black" pitchFamily="34" charset="0"/>
          <a:ea typeface="標楷體" pitchFamily="65" charset="-120"/>
        </a:defRPr>
      </a:lvl2pPr>
      <a:lvl3pPr algn="ctr" rtl="0" eaLnBrk="1" fontAlgn="base" hangingPunct="1">
        <a:spcBef>
          <a:spcPct val="0"/>
        </a:spcBef>
        <a:spcAft>
          <a:spcPct val="0"/>
        </a:spcAft>
        <a:defRPr kumimoji="1" sz="4400" b="1">
          <a:solidFill>
            <a:srgbClr val="800000"/>
          </a:solidFill>
          <a:effectLst>
            <a:outerShdw blurRad="38100" dist="38100" dir="2700000" algn="tl">
              <a:srgbClr val="C0C0C0"/>
            </a:outerShdw>
          </a:effectLst>
          <a:latin typeface="Arial Black" pitchFamily="34" charset="0"/>
          <a:ea typeface="標楷體" pitchFamily="65" charset="-120"/>
        </a:defRPr>
      </a:lvl3pPr>
      <a:lvl4pPr algn="ctr" rtl="0" eaLnBrk="1" fontAlgn="base" hangingPunct="1">
        <a:spcBef>
          <a:spcPct val="0"/>
        </a:spcBef>
        <a:spcAft>
          <a:spcPct val="0"/>
        </a:spcAft>
        <a:defRPr kumimoji="1" sz="4400" b="1">
          <a:solidFill>
            <a:srgbClr val="800000"/>
          </a:solidFill>
          <a:effectLst>
            <a:outerShdw blurRad="38100" dist="38100" dir="2700000" algn="tl">
              <a:srgbClr val="C0C0C0"/>
            </a:outerShdw>
          </a:effectLst>
          <a:latin typeface="Arial Black" pitchFamily="34" charset="0"/>
          <a:ea typeface="標楷體" pitchFamily="65" charset="-120"/>
        </a:defRPr>
      </a:lvl4pPr>
      <a:lvl5pPr algn="ctr" rtl="0" eaLnBrk="1" fontAlgn="base" hangingPunct="1">
        <a:spcBef>
          <a:spcPct val="0"/>
        </a:spcBef>
        <a:spcAft>
          <a:spcPct val="0"/>
        </a:spcAft>
        <a:defRPr kumimoji="1" sz="4400" b="1">
          <a:solidFill>
            <a:srgbClr val="800000"/>
          </a:solidFill>
          <a:effectLst>
            <a:outerShdw blurRad="38100" dist="38100" dir="2700000" algn="tl">
              <a:srgbClr val="C0C0C0"/>
            </a:outerShdw>
          </a:effectLst>
          <a:latin typeface="Arial Black" pitchFamily="34" charset="0"/>
          <a:ea typeface="標楷體" pitchFamily="65" charset="-120"/>
        </a:defRPr>
      </a:lvl5pPr>
      <a:lvl6pPr marL="457200" algn="ctr" rtl="0" eaLnBrk="1" fontAlgn="base" hangingPunct="1">
        <a:spcBef>
          <a:spcPct val="0"/>
        </a:spcBef>
        <a:spcAft>
          <a:spcPct val="0"/>
        </a:spcAft>
        <a:defRPr kumimoji="1" sz="4400" b="1">
          <a:solidFill>
            <a:srgbClr val="CC9900"/>
          </a:solidFill>
          <a:latin typeface="Palatino Linotype" pitchFamily="18" charset="0"/>
          <a:ea typeface="新細明體" pitchFamily="18" charset="-120"/>
        </a:defRPr>
      </a:lvl6pPr>
      <a:lvl7pPr marL="914400" algn="ctr" rtl="0" eaLnBrk="1" fontAlgn="base" hangingPunct="1">
        <a:spcBef>
          <a:spcPct val="0"/>
        </a:spcBef>
        <a:spcAft>
          <a:spcPct val="0"/>
        </a:spcAft>
        <a:defRPr kumimoji="1" sz="4400" b="1">
          <a:solidFill>
            <a:srgbClr val="CC9900"/>
          </a:solidFill>
          <a:latin typeface="Palatino Linotype" pitchFamily="18" charset="0"/>
          <a:ea typeface="新細明體" pitchFamily="18" charset="-120"/>
        </a:defRPr>
      </a:lvl7pPr>
      <a:lvl8pPr marL="1371600" algn="ctr" rtl="0" eaLnBrk="1" fontAlgn="base" hangingPunct="1">
        <a:spcBef>
          <a:spcPct val="0"/>
        </a:spcBef>
        <a:spcAft>
          <a:spcPct val="0"/>
        </a:spcAft>
        <a:defRPr kumimoji="1" sz="4400" b="1">
          <a:solidFill>
            <a:srgbClr val="CC9900"/>
          </a:solidFill>
          <a:latin typeface="Palatino Linotype" pitchFamily="18" charset="0"/>
          <a:ea typeface="新細明體" pitchFamily="18" charset="-120"/>
        </a:defRPr>
      </a:lvl8pPr>
      <a:lvl9pPr marL="1828800" algn="ctr" rtl="0" eaLnBrk="1" fontAlgn="base" hangingPunct="1">
        <a:spcBef>
          <a:spcPct val="0"/>
        </a:spcBef>
        <a:spcAft>
          <a:spcPct val="0"/>
        </a:spcAft>
        <a:defRPr kumimoji="1" sz="4400" b="1">
          <a:solidFill>
            <a:srgbClr val="CC9900"/>
          </a:solidFill>
          <a:latin typeface="Palatino Linotype" pitchFamily="18"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003366"/>
          </a:solidFill>
          <a:latin typeface="+mn-lt"/>
          <a:ea typeface="+mn-ea"/>
        </a:defRPr>
      </a:lvl2pPr>
      <a:lvl3pPr marL="1143000" indent="-228600" algn="l" rtl="0" eaLnBrk="1" fontAlgn="base" hangingPunct="1">
        <a:spcBef>
          <a:spcPct val="20000"/>
        </a:spcBef>
        <a:spcAft>
          <a:spcPct val="0"/>
        </a:spcAft>
        <a:buChar char="•"/>
        <a:defRPr kumimoji="1" sz="2400">
          <a:solidFill>
            <a:srgbClr val="003366"/>
          </a:solidFill>
          <a:latin typeface="+mn-lt"/>
          <a:ea typeface="+mn-ea"/>
        </a:defRPr>
      </a:lvl3pPr>
      <a:lvl4pPr marL="1600200" indent="-228600" algn="l" rtl="0" eaLnBrk="1" fontAlgn="base" hangingPunct="1">
        <a:spcBef>
          <a:spcPct val="20000"/>
        </a:spcBef>
        <a:spcAft>
          <a:spcPct val="0"/>
        </a:spcAft>
        <a:buChar char="–"/>
        <a:defRPr kumimoji="1" sz="2000">
          <a:solidFill>
            <a:srgbClr val="003366"/>
          </a:solidFill>
          <a:latin typeface="+mn-lt"/>
          <a:ea typeface="+mn-ea"/>
        </a:defRPr>
      </a:lvl4pPr>
      <a:lvl5pPr marL="2057400" indent="-228600" algn="l" rtl="0" eaLnBrk="1" fontAlgn="base" hangingPunct="1">
        <a:spcBef>
          <a:spcPct val="20000"/>
        </a:spcBef>
        <a:spcAft>
          <a:spcPct val="0"/>
        </a:spcAft>
        <a:buChar char="»"/>
        <a:defRPr kumimoji="1" sz="2000">
          <a:solidFill>
            <a:srgbClr val="003366"/>
          </a:solidFill>
          <a:latin typeface="+mn-lt"/>
          <a:ea typeface="+mn-ea"/>
        </a:defRPr>
      </a:lvl5pPr>
      <a:lvl6pPr marL="2514600" indent="-228600" algn="l" rtl="0" eaLnBrk="1" fontAlgn="base" hangingPunct="1">
        <a:spcBef>
          <a:spcPct val="20000"/>
        </a:spcBef>
        <a:spcAft>
          <a:spcPct val="0"/>
        </a:spcAft>
        <a:buChar char="»"/>
        <a:defRPr kumimoji="1" sz="2000">
          <a:solidFill>
            <a:srgbClr val="003366"/>
          </a:solidFill>
          <a:latin typeface="+mn-lt"/>
          <a:ea typeface="+mn-ea"/>
        </a:defRPr>
      </a:lvl6pPr>
      <a:lvl7pPr marL="2971800" indent="-228600" algn="l" rtl="0" eaLnBrk="1" fontAlgn="base" hangingPunct="1">
        <a:spcBef>
          <a:spcPct val="20000"/>
        </a:spcBef>
        <a:spcAft>
          <a:spcPct val="0"/>
        </a:spcAft>
        <a:buChar char="»"/>
        <a:defRPr kumimoji="1" sz="2000">
          <a:solidFill>
            <a:srgbClr val="003366"/>
          </a:solidFill>
          <a:latin typeface="+mn-lt"/>
          <a:ea typeface="+mn-ea"/>
        </a:defRPr>
      </a:lvl7pPr>
      <a:lvl8pPr marL="3429000" indent="-228600" algn="l" rtl="0" eaLnBrk="1" fontAlgn="base" hangingPunct="1">
        <a:spcBef>
          <a:spcPct val="20000"/>
        </a:spcBef>
        <a:spcAft>
          <a:spcPct val="0"/>
        </a:spcAft>
        <a:buChar char="»"/>
        <a:defRPr kumimoji="1" sz="2000">
          <a:solidFill>
            <a:srgbClr val="003366"/>
          </a:solidFill>
          <a:latin typeface="+mn-lt"/>
          <a:ea typeface="+mn-ea"/>
        </a:defRPr>
      </a:lvl8pPr>
      <a:lvl9pPr marL="3886200" indent="-228600" algn="l" rtl="0" eaLnBrk="1" fontAlgn="base" hangingPunct="1">
        <a:spcBef>
          <a:spcPct val="20000"/>
        </a:spcBef>
        <a:spcAft>
          <a:spcPct val="0"/>
        </a:spcAft>
        <a:buChar char="»"/>
        <a:defRPr kumimoji="1" sz="2000">
          <a:solidFill>
            <a:srgbClr val="003366"/>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a:p>
        </p:txBody>
      </p:sp>
      <p:sp>
        <p:nvSpPr>
          <p:cNvPr id="3" name="副標題 2"/>
          <p:cNvSpPr>
            <a:spLocks noGrp="1"/>
          </p:cNvSpPr>
          <p:nvPr>
            <p:ph type="subTitle"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a:t>
            </a:fld>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0" y="0"/>
            <a:ext cx="9144502" cy="6597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rial Unicode MS" pitchFamily="34" charset="-120"/>
                <a:ea typeface="Arial Unicode MS" pitchFamily="34" charset="-120"/>
                <a:cs typeface="Arial Unicode MS" pitchFamily="34" charset="-120"/>
              </a:rPr>
              <a:t>Aims of study</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lstStyle/>
          <a:p>
            <a:r>
              <a:rPr lang="en-US" altLang="zh-TW" dirty="0" smtClean="0">
                <a:latin typeface="Arial Unicode MS" pitchFamily="34" charset="-120"/>
                <a:ea typeface="Arial Unicode MS" pitchFamily="34" charset="-120"/>
                <a:cs typeface="Arial Unicode MS" pitchFamily="34" charset="-120"/>
              </a:rPr>
              <a:t>Clinical and laboratory features of very elderly patients with DLBCL in Taiwan</a:t>
            </a:r>
          </a:p>
          <a:p>
            <a:r>
              <a:rPr lang="en-US" altLang="zh-TW" dirty="0" smtClean="0">
                <a:latin typeface="Arial Unicode MS" pitchFamily="34" charset="-120"/>
                <a:ea typeface="Arial Unicode MS" pitchFamily="34" charset="-120"/>
                <a:cs typeface="Arial Unicode MS" pitchFamily="34" charset="-120"/>
              </a:rPr>
              <a:t>Treatments, responses and Toxicities  </a:t>
            </a:r>
          </a:p>
          <a:p>
            <a:r>
              <a:rPr lang="en-US" altLang="zh-TW" dirty="0" smtClean="0">
                <a:latin typeface="Arial Unicode MS" pitchFamily="34" charset="-120"/>
                <a:ea typeface="Arial Unicode MS" pitchFamily="34" charset="-120"/>
                <a:cs typeface="Arial Unicode MS" pitchFamily="34" charset="-120"/>
              </a:rPr>
              <a:t>Prognostic factors  </a:t>
            </a:r>
          </a:p>
          <a:p>
            <a:r>
              <a:rPr lang="en-US" altLang="zh-TW" dirty="0" smtClean="0">
                <a:latin typeface="Arial Unicode MS" pitchFamily="34" charset="-120"/>
                <a:ea typeface="Arial Unicode MS" pitchFamily="34" charset="-120"/>
                <a:cs typeface="Arial Unicode MS" pitchFamily="34" charset="-120"/>
              </a:rPr>
              <a:t>Survival analysis </a:t>
            </a:r>
            <a:endParaRPr lang="zh-TW" altLang="en-US" dirty="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spTree>
    <p:extLst>
      <p:ext uri="{BB962C8B-B14F-4D97-AF65-F5344CB8AC3E}">
        <p14:creationId xmlns:p14="http://schemas.microsoft.com/office/powerpoint/2010/main" xmlns="" val="2321378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rial Unicode MS" pitchFamily="34" charset="-120"/>
                <a:ea typeface="Arial Unicode MS" pitchFamily="34" charset="-120"/>
                <a:cs typeface="Arial Unicode MS" pitchFamily="34" charset="-120"/>
              </a:rPr>
              <a:t>Patients and methods </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normAutofit/>
          </a:bodyPr>
          <a:lstStyle/>
          <a:p>
            <a:r>
              <a:rPr lang="en-US" altLang="zh-TW" dirty="0" smtClean="0">
                <a:latin typeface="Arial Unicode MS" pitchFamily="34" charset="-120"/>
                <a:ea typeface="Arial Unicode MS" pitchFamily="34" charset="-120"/>
                <a:cs typeface="Arial Unicode MS" pitchFamily="34" charset="-120"/>
              </a:rPr>
              <a:t>Newly diagnosed DLBCL, NOS in Taipei Veteran General Hospital </a:t>
            </a:r>
          </a:p>
          <a:p>
            <a:r>
              <a:rPr lang="en-US" altLang="zh-TW" dirty="0" smtClean="0">
                <a:latin typeface="Arial Unicode MS" pitchFamily="34" charset="-120"/>
                <a:ea typeface="Arial Unicode MS" pitchFamily="34" charset="-120"/>
                <a:cs typeface="Arial Unicode MS" pitchFamily="34" charset="-120"/>
              </a:rPr>
              <a:t>Age ≧80 years old, from 2000 to 2012</a:t>
            </a:r>
          </a:p>
          <a:p>
            <a:r>
              <a:rPr lang="en-US" altLang="zh-TW" dirty="0" smtClean="0">
                <a:latin typeface="Arial Unicode MS" pitchFamily="34" charset="-120"/>
                <a:ea typeface="Arial Unicode MS" pitchFamily="34" charset="-120"/>
                <a:cs typeface="Arial Unicode MS" pitchFamily="34" charset="-120"/>
              </a:rPr>
              <a:t>Parameters collected at diagnosis: </a:t>
            </a:r>
          </a:p>
          <a:p>
            <a:pPr lvl="1"/>
            <a:r>
              <a:rPr lang="en-US" altLang="zh-TW" dirty="0" smtClean="0">
                <a:latin typeface="Arial Unicode MS" pitchFamily="34" charset="-120"/>
                <a:ea typeface="Arial Unicode MS" pitchFamily="34" charset="-120"/>
                <a:cs typeface="Arial Unicode MS" pitchFamily="34" charset="-120"/>
              </a:rPr>
              <a:t>ECOG PS, Ann Arbor stage, LDH, WBC, </a:t>
            </a:r>
            <a:r>
              <a:rPr lang="en-US" altLang="zh-TW" dirty="0" err="1" smtClean="0">
                <a:latin typeface="Arial Unicode MS" pitchFamily="34" charset="-120"/>
                <a:ea typeface="Arial Unicode MS" pitchFamily="34" charset="-120"/>
                <a:cs typeface="Arial Unicode MS" pitchFamily="34" charset="-120"/>
              </a:rPr>
              <a:t>Hb</a:t>
            </a:r>
            <a:r>
              <a:rPr lang="en-US" altLang="zh-TW" dirty="0" smtClean="0">
                <a:latin typeface="Arial Unicode MS" pitchFamily="34" charset="-120"/>
                <a:ea typeface="Arial Unicode MS" pitchFamily="34" charset="-120"/>
                <a:cs typeface="Arial Unicode MS" pitchFamily="34" charset="-120"/>
              </a:rPr>
              <a:t>, albumin, LVEF, </a:t>
            </a:r>
            <a:r>
              <a:rPr lang="en-US" altLang="zh-TW" dirty="0" err="1" smtClean="0">
                <a:latin typeface="Arial Unicode MS" pitchFamily="34" charset="-120"/>
                <a:ea typeface="Arial Unicode MS" pitchFamily="34" charset="-120"/>
                <a:cs typeface="Arial Unicode MS" pitchFamily="34" charset="-120"/>
              </a:rPr>
              <a:t>aaIPI</a:t>
            </a:r>
            <a:r>
              <a:rPr lang="en-US" altLang="zh-TW" dirty="0" smtClean="0">
                <a:latin typeface="Arial Unicode MS" pitchFamily="34" charset="-120"/>
                <a:ea typeface="Arial Unicode MS" pitchFamily="34" charset="-120"/>
                <a:cs typeface="Arial Unicode MS" pitchFamily="34" charset="-120"/>
              </a:rPr>
              <a:t> score </a:t>
            </a:r>
          </a:p>
          <a:p>
            <a:pPr lvl="1"/>
            <a:r>
              <a:rPr lang="en-US" altLang="zh-TW" dirty="0" smtClean="0">
                <a:latin typeface="Arial Unicode MS" pitchFamily="34" charset="-120"/>
                <a:ea typeface="Arial Unicode MS" pitchFamily="34" charset="-120"/>
                <a:cs typeface="Arial Unicode MS" pitchFamily="34" charset="-120"/>
              </a:rPr>
              <a:t>Comorbidities record as </a:t>
            </a:r>
            <a:r>
              <a:rPr lang="en-US" altLang="zh-TW" dirty="0" err="1" smtClean="0">
                <a:latin typeface="Arial Unicode MS" pitchFamily="34" charset="-120"/>
                <a:ea typeface="Arial Unicode MS" pitchFamily="34" charset="-120"/>
                <a:cs typeface="Arial Unicode MS" pitchFamily="34" charset="-120"/>
              </a:rPr>
              <a:t>Charlson</a:t>
            </a:r>
            <a:r>
              <a:rPr lang="en-US" altLang="zh-TW" dirty="0" smtClean="0">
                <a:latin typeface="Arial Unicode MS" pitchFamily="34" charset="-120"/>
                <a:ea typeface="Arial Unicode MS" pitchFamily="34" charset="-120"/>
                <a:cs typeface="Arial Unicode MS" pitchFamily="34" charset="-120"/>
              </a:rPr>
              <a:t> score </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rial Unicode MS" pitchFamily="34" charset="-120"/>
                <a:ea typeface="Arial Unicode MS" pitchFamily="34" charset="-120"/>
                <a:cs typeface="Arial Unicode MS" pitchFamily="34" charset="-120"/>
              </a:rPr>
              <a:t>Patients and methods </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normAutofit fontScale="70000" lnSpcReduction="20000"/>
          </a:bodyPr>
          <a:lstStyle/>
          <a:p>
            <a:r>
              <a:rPr lang="en-US" altLang="zh-TW" dirty="0" err="1" smtClean="0">
                <a:latin typeface="Arial Unicode MS" pitchFamily="34" charset="-120"/>
                <a:ea typeface="Arial Unicode MS" pitchFamily="34" charset="-120"/>
                <a:cs typeface="Arial Unicode MS" pitchFamily="34" charset="-120"/>
              </a:rPr>
              <a:t>Immuno</a:t>
            </a:r>
            <a:r>
              <a:rPr lang="en-US" altLang="zh-TW" dirty="0" smtClean="0">
                <a:latin typeface="Arial Unicode MS" pitchFamily="34" charset="-120"/>
                <a:ea typeface="Arial Unicode MS" pitchFamily="34" charset="-120"/>
                <a:cs typeface="Arial Unicode MS" pitchFamily="34" charset="-120"/>
              </a:rPr>
              <a:t>-chemotherapy</a:t>
            </a:r>
          </a:p>
          <a:p>
            <a:pPr lvl="1"/>
            <a:r>
              <a:rPr lang="en-US" altLang="zh-TW" dirty="0" err="1" smtClean="0">
                <a:latin typeface="Arial Unicode MS" pitchFamily="34" charset="-120"/>
                <a:ea typeface="Arial Unicode MS" pitchFamily="34" charset="-120"/>
                <a:cs typeface="Arial Unicode MS" pitchFamily="34" charset="-120"/>
              </a:rPr>
              <a:t>Rituximab</a:t>
            </a:r>
            <a:r>
              <a:rPr lang="en-US" altLang="zh-TW" dirty="0" smtClean="0">
                <a:latin typeface="Arial Unicode MS" pitchFamily="34" charset="-120"/>
                <a:ea typeface="Arial Unicode MS" pitchFamily="34" charset="-120"/>
                <a:cs typeface="Arial Unicode MS" pitchFamily="34" charset="-120"/>
              </a:rPr>
              <a:t> or </a:t>
            </a:r>
            <a:r>
              <a:rPr lang="en-US" altLang="zh-TW" dirty="0" err="1" smtClean="0">
                <a:latin typeface="Arial Unicode MS" pitchFamily="34" charset="-120"/>
                <a:ea typeface="Arial Unicode MS" pitchFamily="34" charset="-120"/>
                <a:cs typeface="Arial Unicode MS" pitchFamily="34" charset="-120"/>
              </a:rPr>
              <a:t>Anthracycline</a:t>
            </a:r>
            <a:r>
              <a:rPr lang="en-US" altLang="zh-TW" dirty="0" smtClean="0">
                <a:latin typeface="Arial Unicode MS" pitchFamily="34" charset="-120"/>
                <a:ea typeface="Arial Unicode MS" pitchFamily="34" charset="-120"/>
                <a:cs typeface="Arial Unicode MS" pitchFamily="34" charset="-120"/>
              </a:rPr>
              <a:t> contained or not   </a:t>
            </a:r>
          </a:p>
          <a:p>
            <a:pPr lvl="1"/>
            <a:r>
              <a:rPr lang="en-US" altLang="zh-TW" dirty="0" smtClean="0">
                <a:latin typeface="Arial Unicode MS" pitchFamily="34" charset="-120"/>
                <a:ea typeface="Arial Unicode MS" pitchFamily="34" charset="-120"/>
                <a:cs typeface="Arial Unicode MS" pitchFamily="34" charset="-120"/>
              </a:rPr>
              <a:t>5 common regimens: R only, COP, CHOP, R-COP, </a:t>
            </a:r>
          </a:p>
          <a:p>
            <a:pPr lvl="1">
              <a:buNone/>
            </a:pPr>
            <a:r>
              <a:rPr lang="en-US" altLang="zh-TW" dirty="0" smtClean="0">
                <a:latin typeface="Arial Unicode MS" pitchFamily="34" charset="-120"/>
                <a:ea typeface="Arial Unicode MS" pitchFamily="34" charset="-120"/>
                <a:cs typeface="Arial Unicode MS" pitchFamily="34" charset="-120"/>
              </a:rPr>
              <a:t>                                      R-CHOP </a:t>
            </a:r>
          </a:p>
          <a:p>
            <a:r>
              <a:rPr lang="en-US" altLang="zh-TW" dirty="0" smtClean="0">
                <a:latin typeface="Arial Unicode MS" pitchFamily="34" charset="-120"/>
                <a:ea typeface="Arial Unicode MS" pitchFamily="34" charset="-120"/>
                <a:cs typeface="Arial Unicode MS" pitchFamily="34" charset="-120"/>
              </a:rPr>
              <a:t>Definition of treatment competence</a:t>
            </a:r>
          </a:p>
          <a:p>
            <a:pPr lvl="1"/>
            <a:r>
              <a:rPr lang="en-US" altLang="zh-TW" dirty="0" smtClean="0">
                <a:latin typeface="Arial Unicode MS" pitchFamily="34" charset="-120"/>
                <a:ea typeface="Arial Unicode MS" pitchFamily="34" charset="-120"/>
                <a:cs typeface="Arial Unicode MS" pitchFamily="34" charset="-120"/>
              </a:rPr>
              <a:t>Intent to treatment (ITT): </a:t>
            </a:r>
          </a:p>
          <a:p>
            <a:pPr lvl="1">
              <a:buNone/>
            </a:pPr>
            <a:r>
              <a:rPr lang="en-US" altLang="zh-TW" dirty="0" smtClean="0">
                <a:latin typeface="Arial Unicode MS" pitchFamily="34" charset="-120"/>
                <a:ea typeface="Arial Unicode MS" pitchFamily="34" charset="-120"/>
                <a:cs typeface="Arial Unicode MS" pitchFamily="34" charset="-120"/>
              </a:rPr>
              <a:t>   received any systemic chemotherapy </a:t>
            </a:r>
          </a:p>
          <a:p>
            <a:pPr lvl="1"/>
            <a:r>
              <a:rPr lang="en-US" altLang="zh-TW" dirty="0" smtClean="0">
                <a:latin typeface="Arial Unicode MS" pitchFamily="34" charset="-120"/>
                <a:ea typeface="Arial Unicode MS" pitchFamily="34" charset="-120"/>
                <a:cs typeface="Arial Unicode MS" pitchFamily="34" charset="-120"/>
              </a:rPr>
              <a:t>Early treatment failure (ETF): </a:t>
            </a:r>
          </a:p>
          <a:p>
            <a:pPr lvl="1">
              <a:buNone/>
            </a:pPr>
            <a:r>
              <a:rPr lang="en-US" altLang="zh-TW" dirty="0" smtClean="0">
                <a:latin typeface="Arial Unicode MS" pitchFamily="34" charset="-120"/>
                <a:ea typeface="Arial Unicode MS" pitchFamily="34" charset="-120"/>
                <a:cs typeface="Arial Unicode MS" pitchFamily="34" charset="-120"/>
              </a:rPr>
              <a:t>    treatment  &lt; 3 cycles </a:t>
            </a:r>
          </a:p>
          <a:p>
            <a:pPr lvl="1"/>
            <a:r>
              <a:rPr lang="en-US" altLang="zh-TW" dirty="0" smtClean="0">
                <a:latin typeface="Arial Unicode MS" pitchFamily="34" charset="-120"/>
                <a:ea typeface="Arial Unicode MS" pitchFamily="34" charset="-120"/>
                <a:cs typeface="Arial Unicode MS" pitchFamily="34" charset="-120"/>
              </a:rPr>
              <a:t>Per-protocol treatment (PPT): </a:t>
            </a:r>
          </a:p>
          <a:p>
            <a:pPr lvl="1">
              <a:buNone/>
            </a:pPr>
            <a:r>
              <a:rPr lang="en-US" altLang="zh-TW" dirty="0" smtClean="0">
                <a:latin typeface="Arial Unicode MS" pitchFamily="34" charset="-120"/>
                <a:ea typeface="Arial Unicode MS" pitchFamily="34" charset="-120"/>
                <a:cs typeface="Arial Unicode MS" pitchFamily="34" charset="-120"/>
              </a:rPr>
              <a:t>    treatment ≥ 3 cycles </a:t>
            </a:r>
          </a:p>
          <a:p>
            <a:r>
              <a:rPr lang="en-US" altLang="zh-TW" dirty="0" smtClean="0">
                <a:latin typeface="Arial Unicode MS" pitchFamily="34" charset="-120"/>
                <a:ea typeface="Arial Unicode MS" pitchFamily="34" charset="-120"/>
                <a:cs typeface="Arial Unicode MS" pitchFamily="34" charset="-120"/>
              </a:rPr>
              <a:t>Receiving </a:t>
            </a:r>
            <a:r>
              <a:rPr lang="en-US" altLang="zh-TW" dirty="0" err="1" smtClean="0">
                <a:latin typeface="Arial Unicode MS" pitchFamily="34" charset="-120"/>
                <a:ea typeface="Arial Unicode MS" pitchFamily="34" charset="-120"/>
                <a:cs typeface="Arial Unicode MS" pitchFamily="34" charset="-120"/>
              </a:rPr>
              <a:t>Immuno</a:t>
            </a:r>
            <a:r>
              <a:rPr lang="en-US" altLang="zh-TW" dirty="0" smtClean="0">
                <a:latin typeface="Arial Unicode MS" pitchFamily="34" charset="-120"/>
                <a:ea typeface="Arial Unicode MS" pitchFamily="34" charset="-120"/>
                <a:cs typeface="Arial Unicode MS" pitchFamily="34" charset="-120"/>
              </a:rPr>
              <a:t>-Chemotherapy cycle versus patient subgroups </a:t>
            </a:r>
          </a:p>
          <a:p>
            <a:pPr lvl="1">
              <a:buNone/>
            </a:pPr>
            <a:endParaRPr lang="en-US" altLang="zh-TW" dirty="0" smtClean="0">
              <a:latin typeface="Arial Unicode MS" pitchFamily="34" charset="-120"/>
              <a:ea typeface="Arial Unicode MS" pitchFamily="34" charset="-120"/>
              <a:cs typeface="Arial Unicode MS"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Arial Unicode MS" pitchFamily="34" charset="-120"/>
                <a:ea typeface="Arial Unicode MS" pitchFamily="34" charset="-120"/>
                <a:cs typeface="Arial Unicode MS" pitchFamily="34" charset="-120"/>
              </a:rPr>
              <a:t>Patients and methods </a:t>
            </a:r>
            <a:endParaRPr lang="zh-TW" altLang="en-US" dirty="0"/>
          </a:p>
        </p:txBody>
      </p:sp>
      <p:sp>
        <p:nvSpPr>
          <p:cNvPr id="3" name="內容版面配置區 2"/>
          <p:cNvSpPr>
            <a:spLocks noGrp="1"/>
          </p:cNvSpPr>
          <p:nvPr>
            <p:ph idx="1"/>
          </p:nvPr>
        </p:nvSpPr>
        <p:spPr/>
        <p:txBody>
          <a:bodyPr>
            <a:normAutofit fontScale="70000" lnSpcReduction="20000"/>
          </a:bodyPr>
          <a:lstStyle/>
          <a:p>
            <a:r>
              <a:rPr lang="en-US" altLang="zh-TW" sz="3800" dirty="0" smtClean="0">
                <a:latin typeface="Arial Unicode MS" pitchFamily="34" charset="-120"/>
                <a:ea typeface="Arial Unicode MS" pitchFamily="34" charset="-120"/>
                <a:cs typeface="Arial Unicode MS" pitchFamily="34" charset="-120"/>
              </a:rPr>
              <a:t>Response according to International Workshop of response criteria for NHL established in 1999</a:t>
            </a:r>
          </a:p>
          <a:p>
            <a:r>
              <a:rPr lang="en-US" altLang="zh-TW" sz="3800" dirty="0" smtClean="0">
                <a:latin typeface="Arial Unicode MS" pitchFamily="34" charset="-120"/>
                <a:ea typeface="Arial Unicode MS" pitchFamily="34" charset="-120"/>
                <a:cs typeface="Arial Unicode MS" pitchFamily="34" charset="-120"/>
              </a:rPr>
              <a:t>Toxicities according to NCI CTC (version 3.0)</a:t>
            </a:r>
          </a:p>
          <a:p>
            <a:r>
              <a:rPr lang="en-US" altLang="zh-TW" sz="3800" dirty="0" smtClean="0">
                <a:latin typeface="Arial Unicode MS" pitchFamily="34" charset="-120"/>
                <a:ea typeface="Arial Unicode MS" pitchFamily="34" charset="-120"/>
                <a:cs typeface="Arial Unicode MS" pitchFamily="34" charset="-120"/>
              </a:rPr>
              <a:t>Statistical analysis </a:t>
            </a:r>
          </a:p>
          <a:p>
            <a:pPr lvl="1"/>
            <a:r>
              <a:rPr lang="en-US" altLang="zh-TW" sz="3400" dirty="0" smtClean="0">
                <a:latin typeface="Arial Unicode MS" pitchFamily="34" charset="-120"/>
                <a:ea typeface="Arial Unicode MS" pitchFamily="34" charset="-120"/>
                <a:cs typeface="Arial Unicode MS" pitchFamily="34" charset="-120"/>
              </a:rPr>
              <a:t>Chi-square test for categorical variable</a:t>
            </a:r>
          </a:p>
          <a:p>
            <a:pPr lvl="1"/>
            <a:r>
              <a:rPr lang="en-US" altLang="zh-TW" sz="3400" dirty="0" smtClean="0">
                <a:latin typeface="Arial Unicode MS" pitchFamily="34" charset="-120"/>
                <a:ea typeface="Arial Unicode MS" pitchFamily="34" charset="-120"/>
                <a:cs typeface="Arial Unicode MS" pitchFamily="34" charset="-120"/>
              </a:rPr>
              <a:t>Kaplan-Meier method for survival and curves compared using log-rank</a:t>
            </a:r>
          </a:p>
          <a:p>
            <a:pPr lvl="1"/>
            <a:r>
              <a:rPr lang="en-US" altLang="zh-TW" sz="3400" dirty="0" smtClean="0">
                <a:latin typeface="Arial Unicode MS" pitchFamily="34" charset="-120"/>
                <a:ea typeface="Arial Unicode MS" pitchFamily="34" charset="-120"/>
                <a:cs typeface="Arial Unicode MS" pitchFamily="34" charset="-120"/>
              </a:rPr>
              <a:t>Cox-regression for </a:t>
            </a:r>
            <a:r>
              <a:rPr lang="en-US" altLang="zh-TW" sz="3400" dirty="0" err="1" smtClean="0">
                <a:latin typeface="Arial Unicode MS" pitchFamily="34" charset="-120"/>
                <a:ea typeface="Arial Unicode MS" pitchFamily="34" charset="-120"/>
                <a:cs typeface="Arial Unicode MS" pitchFamily="34" charset="-120"/>
              </a:rPr>
              <a:t>multivarite</a:t>
            </a:r>
            <a:r>
              <a:rPr lang="en-US" altLang="zh-TW" sz="3400" dirty="0" smtClean="0">
                <a:latin typeface="Arial Unicode MS" pitchFamily="34" charset="-120"/>
                <a:ea typeface="Arial Unicode MS" pitchFamily="34" charset="-120"/>
                <a:cs typeface="Arial Unicode MS" pitchFamily="34" charset="-120"/>
              </a:rPr>
              <a:t> </a:t>
            </a:r>
            <a:r>
              <a:rPr lang="en-US" altLang="zh-TW" sz="3400" dirty="0" err="1" smtClean="0">
                <a:latin typeface="Arial Unicode MS" pitchFamily="34" charset="-120"/>
                <a:ea typeface="Arial Unicode MS" pitchFamily="34" charset="-120"/>
                <a:cs typeface="Arial Unicode MS" pitchFamily="34" charset="-120"/>
              </a:rPr>
              <a:t>anaylsis</a:t>
            </a:r>
            <a:endParaRPr lang="en-US" altLang="zh-TW" sz="3400" dirty="0" smtClean="0">
              <a:latin typeface="Arial Unicode MS" pitchFamily="34" charset="-120"/>
              <a:ea typeface="Arial Unicode MS" pitchFamily="34" charset="-120"/>
              <a:cs typeface="Arial Unicode MS" pitchFamily="34" charset="-120"/>
            </a:endParaRPr>
          </a:p>
          <a:p>
            <a:r>
              <a:rPr lang="en-US" altLang="zh-TW" sz="3800" dirty="0" smtClean="0">
                <a:latin typeface="Arial Unicode MS" pitchFamily="34" charset="-120"/>
                <a:ea typeface="Arial Unicode MS" pitchFamily="34" charset="-120"/>
                <a:cs typeface="Arial Unicode MS" pitchFamily="34" charset="-120"/>
              </a:rPr>
              <a:t>Receiving </a:t>
            </a:r>
            <a:r>
              <a:rPr lang="en-US" altLang="zh-TW" sz="3800" dirty="0" err="1" smtClean="0">
                <a:latin typeface="Arial Unicode MS" pitchFamily="34" charset="-120"/>
                <a:ea typeface="Arial Unicode MS" pitchFamily="34" charset="-120"/>
                <a:cs typeface="Arial Unicode MS" pitchFamily="34" charset="-120"/>
              </a:rPr>
              <a:t>Immuno</a:t>
            </a:r>
            <a:r>
              <a:rPr lang="en-US" altLang="zh-TW" sz="3800" dirty="0" smtClean="0">
                <a:latin typeface="Arial Unicode MS" pitchFamily="34" charset="-120"/>
                <a:ea typeface="Arial Unicode MS" pitchFamily="34" charset="-120"/>
                <a:cs typeface="Arial Unicode MS" pitchFamily="34" charset="-120"/>
              </a:rPr>
              <a:t>-Chemotherapy cycle versus patient groups </a:t>
            </a:r>
          </a:p>
          <a:p>
            <a:endParaRPr lang="en-US" altLang="zh-TW" sz="3800" dirty="0" smtClean="0">
              <a:latin typeface="Arial Unicode MS" pitchFamily="34" charset="-120"/>
              <a:ea typeface="Arial Unicode MS" pitchFamily="34" charset="-120"/>
              <a:cs typeface="Arial Unicode MS" pitchFamily="34" charset="-120"/>
            </a:endParaRPr>
          </a:p>
          <a:p>
            <a:endParaRPr lang="en-US" altLang="zh-TW" dirty="0" smtClean="0">
              <a:latin typeface="Arial Unicode MS" pitchFamily="34" charset="-120"/>
              <a:ea typeface="Arial Unicode MS" pitchFamily="34" charset="-120"/>
              <a:cs typeface="Arial Unicode MS" pitchFamily="34" charset="-120"/>
            </a:endParaRPr>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13</a:t>
            </a:fld>
            <a:endParaRPr lang="zh-TW"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540568" y="2708920"/>
            <a:ext cx="7772400" cy="1470025"/>
          </a:xfrm>
        </p:spPr>
        <p:txBody>
          <a:bodyPr/>
          <a:lstStyle/>
          <a:p>
            <a:r>
              <a:rPr lang="en-US" altLang="zh-TW" dirty="0" smtClean="0"/>
              <a:t>Results </a:t>
            </a:r>
            <a:endParaRPr lang="zh-TW" altLang="en-US" dirty="0"/>
          </a:p>
        </p:txBody>
      </p:sp>
      <p:sp>
        <p:nvSpPr>
          <p:cNvPr id="6" name="副標題 5"/>
          <p:cNvSpPr>
            <a:spLocks noGrp="1"/>
          </p:cNvSpPr>
          <p:nvPr>
            <p:ph type="subTitle" idx="1"/>
          </p:nvPr>
        </p:nvSpPr>
        <p:spPr>
          <a:xfrm>
            <a:off x="323528" y="2780928"/>
            <a:ext cx="6400800" cy="1752600"/>
          </a:xfrm>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a:p>
        </p:txBody>
      </p:sp>
    </p:spTree>
    <p:extLst>
      <p:ext uri="{BB962C8B-B14F-4D97-AF65-F5344CB8AC3E}">
        <p14:creationId xmlns:p14="http://schemas.microsoft.com/office/powerpoint/2010/main" xmlns="" val="2154397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 </a:t>
            </a:r>
            <a:endParaRPr lang="zh-TW" altLang="en-US" dirty="0"/>
          </a:p>
        </p:txBody>
      </p:sp>
      <p:sp>
        <p:nvSpPr>
          <p:cNvPr id="3" name="內容版面配置區 2"/>
          <p:cNvSpPr>
            <a:spLocks noGrp="1"/>
          </p:cNvSpPr>
          <p:nvPr>
            <p:ph idx="1"/>
          </p:nvPr>
        </p:nvSpPr>
        <p:spPr/>
        <p:txBody>
          <a:bodyPr/>
          <a:lstStyle/>
          <a:p>
            <a:r>
              <a:rPr lang="en-US" altLang="zh-TW" dirty="0" smtClean="0">
                <a:latin typeface="Arial Unicode MS" pitchFamily="34" charset="-120"/>
                <a:ea typeface="Arial Unicode MS" pitchFamily="34" charset="-120"/>
                <a:cs typeface="Arial Unicode MS" pitchFamily="34" charset="-120"/>
              </a:rPr>
              <a:t>183 patients in single was conducted in in Taipei Veteran General Hospital</a:t>
            </a:r>
          </a:p>
          <a:p>
            <a:r>
              <a:rPr lang="en-US" altLang="zh-TW" dirty="0" smtClean="0">
                <a:latin typeface="Arial Unicode MS" pitchFamily="34" charset="-120"/>
                <a:ea typeface="Arial Unicode MS" pitchFamily="34" charset="-120"/>
                <a:cs typeface="Arial Unicode MS" pitchFamily="34" charset="-120"/>
              </a:rPr>
              <a:t>Median age: 84.2 years old </a:t>
            </a:r>
          </a:p>
          <a:p>
            <a:r>
              <a:rPr lang="en-US" dirty="0" smtClean="0">
                <a:latin typeface="Arial Unicode MS" pitchFamily="34" charset="-120"/>
                <a:ea typeface="Arial Unicode MS" pitchFamily="34" charset="-120"/>
                <a:cs typeface="Arial Unicode MS" pitchFamily="34" charset="-120"/>
              </a:rPr>
              <a:t>67% of patients had high age-adjusted International Prognostic Index (≥2)</a:t>
            </a:r>
          </a:p>
          <a:p>
            <a:r>
              <a:rPr lang="en-US" dirty="0" smtClean="0">
                <a:latin typeface="Arial Unicode MS" pitchFamily="34" charset="-120"/>
                <a:ea typeface="Arial Unicode MS" pitchFamily="34" charset="-120"/>
                <a:cs typeface="Arial Unicode MS" pitchFamily="34" charset="-120"/>
              </a:rPr>
              <a:t>33 % of patents had high </a:t>
            </a:r>
            <a:r>
              <a:rPr lang="en-US" dirty="0" err="1" smtClean="0">
                <a:latin typeface="Arial Unicode MS" pitchFamily="34" charset="-120"/>
                <a:ea typeface="Arial Unicode MS" pitchFamily="34" charset="-120"/>
                <a:cs typeface="Arial Unicode MS" pitchFamily="34" charset="-120"/>
              </a:rPr>
              <a:t>Charlson</a:t>
            </a:r>
            <a:r>
              <a:rPr lang="en-US" dirty="0" smtClean="0">
                <a:latin typeface="Arial Unicode MS" pitchFamily="34" charset="-120"/>
                <a:ea typeface="Arial Unicode MS" pitchFamily="34" charset="-120"/>
                <a:cs typeface="Arial Unicode MS" pitchFamily="34" charset="-120"/>
              </a:rPr>
              <a:t> </a:t>
            </a:r>
            <a:r>
              <a:rPr lang="en-US" dirty="0" err="1" smtClean="0">
                <a:latin typeface="Arial Unicode MS" pitchFamily="34" charset="-120"/>
                <a:ea typeface="Arial Unicode MS" pitchFamily="34" charset="-120"/>
                <a:cs typeface="Arial Unicode MS" pitchFamily="34" charset="-120"/>
              </a:rPr>
              <a:t>comorbidity</a:t>
            </a:r>
            <a:r>
              <a:rPr lang="en-US" dirty="0" smtClean="0">
                <a:latin typeface="Arial Unicode MS" pitchFamily="34" charset="-120"/>
                <a:ea typeface="Arial Unicode MS" pitchFamily="34" charset="-120"/>
                <a:cs typeface="Arial Unicode MS" pitchFamily="34" charset="-120"/>
              </a:rPr>
              <a:t> Index scores (&gt;8)</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15</a:t>
            </a:fld>
            <a:endParaRPr lang="zh-TW"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Characteristics in morbidities </a:t>
            </a:r>
            <a:endParaRPr lang="zh-TW" altLang="en-US" sz="36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16</a:t>
            </a:fld>
            <a:endParaRPr lang="zh-TW" altLang="en-US"/>
          </a:p>
        </p:txBody>
      </p:sp>
      <p:pic>
        <p:nvPicPr>
          <p:cNvPr id="1028" name="Picture 4"/>
          <p:cNvPicPr>
            <a:picLocks noChangeAspect="1" noChangeArrowheads="1"/>
          </p:cNvPicPr>
          <p:nvPr/>
        </p:nvPicPr>
        <p:blipFill>
          <a:blip r:embed="rId2" cstate="print"/>
          <a:srcRect/>
          <a:stretch>
            <a:fillRect/>
          </a:stretch>
        </p:blipFill>
        <p:spPr bwMode="auto">
          <a:xfrm>
            <a:off x="1" y="1857364"/>
            <a:ext cx="5303329" cy="4286279"/>
          </a:xfrm>
          <a:prstGeom prst="rect">
            <a:avLst/>
          </a:prstGeom>
          <a:noFill/>
          <a:ln w="9525">
            <a:noFill/>
            <a:miter lim="800000"/>
            <a:headEnd/>
            <a:tailEnd/>
          </a:ln>
          <a:effectLst/>
        </p:spPr>
      </p:pic>
      <p:sp>
        <p:nvSpPr>
          <p:cNvPr id="8" name="文字方塊 7"/>
          <p:cNvSpPr txBox="1"/>
          <p:nvPr/>
        </p:nvSpPr>
        <p:spPr>
          <a:xfrm>
            <a:off x="5214942" y="2000240"/>
            <a:ext cx="3929058" cy="4647426"/>
          </a:xfrm>
          <a:prstGeom prst="rect">
            <a:avLst/>
          </a:prstGeom>
          <a:noFill/>
        </p:spPr>
        <p:txBody>
          <a:bodyPr wrap="square" rtlCol="0">
            <a:spAutoFit/>
          </a:bodyPr>
          <a:lstStyle/>
          <a:p>
            <a:r>
              <a:rPr lang="en-US" altLang="zh-TW" sz="2400" dirty="0" smtClean="0">
                <a:latin typeface="Arial Unicode MS" pitchFamily="34" charset="-120"/>
                <a:ea typeface="Arial Unicode MS" pitchFamily="34" charset="-120"/>
                <a:cs typeface="Arial Unicode MS" pitchFamily="34" charset="-120"/>
              </a:rPr>
              <a:t>High proportion in </a:t>
            </a:r>
          </a:p>
          <a:p>
            <a:r>
              <a:rPr lang="en-US" altLang="zh-TW" sz="2400" dirty="0" smtClean="0">
                <a:latin typeface="Arial Unicode MS" pitchFamily="34" charset="-120"/>
                <a:ea typeface="Arial Unicode MS" pitchFamily="34" charset="-120"/>
                <a:cs typeface="Arial Unicode MS" pitchFamily="34" charset="-120"/>
              </a:rPr>
              <a:t>high </a:t>
            </a:r>
            <a:r>
              <a:rPr lang="en-US" altLang="zh-TW" sz="2400" dirty="0" err="1" smtClean="0">
                <a:latin typeface="Arial Unicode MS" pitchFamily="34" charset="-120"/>
                <a:ea typeface="Arial Unicode MS" pitchFamily="34" charset="-120"/>
                <a:cs typeface="Arial Unicode MS" pitchFamily="34" charset="-120"/>
              </a:rPr>
              <a:t>Charlson</a:t>
            </a:r>
            <a:r>
              <a:rPr lang="en-US" altLang="zh-TW" sz="2400" dirty="0" smtClean="0">
                <a:latin typeface="Arial Unicode MS" pitchFamily="34" charset="-120"/>
                <a:ea typeface="Arial Unicode MS" pitchFamily="34" charset="-120"/>
                <a:cs typeface="Arial Unicode MS" pitchFamily="34" charset="-120"/>
              </a:rPr>
              <a:t> score(&gt;9)</a:t>
            </a:r>
          </a:p>
          <a:p>
            <a:r>
              <a:rPr lang="en-US" altLang="zh-TW" sz="2400" dirty="0" smtClean="0">
                <a:latin typeface="Arial Unicode MS" pitchFamily="34" charset="-120"/>
                <a:ea typeface="Arial Unicode MS" pitchFamily="34" charset="-120"/>
                <a:cs typeface="Arial Unicode MS" pitchFamily="34" charset="-120"/>
              </a:rPr>
              <a:t>Congestive heart failure</a:t>
            </a:r>
          </a:p>
          <a:p>
            <a:r>
              <a:rPr lang="en-US" altLang="zh-TW" sz="2400" u="sng" dirty="0" err="1" smtClean="0">
                <a:latin typeface="Arial Unicode MS" pitchFamily="34" charset="-120"/>
                <a:ea typeface="Arial Unicode MS" pitchFamily="34" charset="-120"/>
                <a:cs typeface="Arial Unicode MS" pitchFamily="34" charset="-120"/>
              </a:rPr>
              <a:t>Cerebrovascular</a:t>
            </a:r>
            <a:r>
              <a:rPr lang="en-US" altLang="zh-TW" sz="2400" u="sng" dirty="0" smtClean="0">
                <a:latin typeface="Arial Unicode MS" pitchFamily="34" charset="-120"/>
                <a:ea typeface="Arial Unicode MS" pitchFamily="34" charset="-120"/>
                <a:cs typeface="Arial Unicode MS" pitchFamily="34" charset="-120"/>
              </a:rPr>
              <a:t> accident</a:t>
            </a:r>
          </a:p>
          <a:p>
            <a:r>
              <a:rPr lang="en-US" altLang="zh-TW" sz="2400" u="sng" dirty="0" smtClean="0">
                <a:latin typeface="Arial Unicode MS" pitchFamily="34" charset="-120"/>
                <a:ea typeface="Arial Unicode MS" pitchFamily="34" charset="-120"/>
                <a:cs typeface="Arial Unicode MS" pitchFamily="34" charset="-120"/>
              </a:rPr>
              <a:t>Chronic obstructive pulmonary disease </a:t>
            </a:r>
          </a:p>
          <a:p>
            <a:r>
              <a:rPr lang="en-US" altLang="zh-TW" sz="2400" u="sng" dirty="0" smtClean="0">
                <a:latin typeface="Arial Unicode MS" pitchFamily="34" charset="-120"/>
                <a:ea typeface="Arial Unicode MS" pitchFamily="34" charset="-120"/>
                <a:cs typeface="Arial Unicode MS" pitchFamily="34" charset="-120"/>
              </a:rPr>
              <a:t>Ulcer </a:t>
            </a:r>
          </a:p>
          <a:p>
            <a:r>
              <a:rPr lang="en-US" altLang="zh-TW" sz="2400" u="sng" dirty="0" smtClean="0">
                <a:latin typeface="Arial Unicode MS" pitchFamily="34" charset="-120"/>
                <a:ea typeface="Arial Unicode MS" pitchFamily="34" charset="-120"/>
                <a:cs typeface="Arial Unicode MS" pitchFamily="34" charset="-120"/>
              </a:rPr>
              <a:t>Liver disease </a:t>
            </a:r>
          </a:p>
          <a:p>
            <a:r>
              <a:rPr lang="en-US" altLang="zh-TW" sz="2400" u="sng" dirty="0" smtClean="0">
                <a:latin typeface="Arial Unicode MS" pitchFamily="34" charset="-120"/>
                <a:ea typeface="Arial Unicode MS" pitchFamily="34" charset="-120"/>
                <a:cs typeface="Arial Unicode MS" pitchFamily="34" charset="-120"/>
              </a:rPr>
              <a:t>Diabetic mellitus </a:t>
            </a:r>
          </a:p>
          <a:p>
            <a:r>
              <a:rPr lang="en-US" altLang="zh-TW" sz="2400" u="sng" dirty="0" smtClean="0">
                <a:latin typeface="Arial Unicode MS" pitchFamily="34" charset="-120"/>
                <a:ea typeface="Arial Unicode MS" pitchFamily="34" charset="-120"/>
                <a:cs typeface="Arial Unicode MS" pitchFamily="34" charset="-120"/>
              </a:rPr>
              <a:t>Any tumor  </a:t>
            </a:r>
          </a:p>
          <a:p>
            <a:endParaRPr lang="en-US" altLang="zh-TW" sz="2800" dirty="0" smtClean="0">
              <a:latin typeface="Arial Unicode MS" pitchFamily="34" charset="-120"/>
              <a:ea typeface="Arial Unicode MS" pitchFamily="34" charset="-120"/>
              <a:cs typeface="Arial Unicode MS" pitchFamily="34" charset="-120"/>
            </a:endParaRPr>
          </a:p>
          <a:p>
            <a:endParaRPr lang="en-US" altLang="zh-TW" sz="2800" u="sng" dirty="0" smtClean="0">
              <a:latin typeface="Arial Unicode MS" pitchFamily="34" charset="-120"/>
              <a:ea typeface="Arial Unicode MS" pitchFamily="34" charset="-120"/>
              <a:cs typeface="Arial Unicode MS" pitchFamily="34" charset="-120"/>
            </a:endParaRPr>
          </a:p>
        </p:txBody>
      </p:sp>
      <p:cxnSp>
        <p:nvCxnSpPr>
          <p:cNvPr id="11" name="直線接點 10"/>
          <p:cNvCxnSpPr/>
          <p:nvPr/>
        </p:nvCxnSpPr>
        <p:spPr>
          <a:xfrm>
            <a:off x="357158" y="2714620"/>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3" name="直線接點 12"/>
          <p:cNvCxnSpPr/>
          <p:nvPr/>
        </p:nvCxnSpPr>
        <p:spPr>
          <a:xfrm>
            <a:off x="285720" y="4643446"/>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4" name="直線接點 13"/>
          <p:cNvCxnSpPr/>
          <p:nvPr/>
        </p:nvCxnSpPr>
        <p:spPr>
          <a:xfrm>
            <a:off x="357158" y="4143380"/>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5" name="直線接點 14"/>
          <p:cNvCxnSpPr/>
          <p:nvPr/>
        </p:nvCxnSpPr>
        <p:spPr>
          <a:xfrm>
            <a:off x="285720" y="5643578"/>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6" name="直線接點 15"/>
          <p:cNvCxnSpPr/>
          <p:nvPr/>
        </p:nvCxnSpPr>
        <p:spPr>
          <a:xfrm>
            <a:off x="285720" y="4429132"/>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直線接點 16"/>
          <p:cNvCxnSpPr/>
          <p:nvPr/>
        </p:nvCxnSpPr>
        <p:spPr>
          <a:xfrm>
            <a:off x="285720" y="3214686"/>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8" name="直線接點 17"/>
          <p:cNvCxnSpPr/>
          <p:nvPr/>
        </p:nvCxnSpPr>
        <p:spPr>
          <a:xfrm>
            <a:off x="285720" y="3643314"/>
            <a:ext cx="3429024"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linds(horizontal)">
                                      <p:cBhvr>
                                        <p:cTn id="24" dur="500"/>
                                        <p:tgtEl>
                                          <p:spTgt spid="16"/>
                                        </p:tgtEl>
                                      </p:cBhvr>
                                    </p:animEffect>
                                  </p:childTnLst>
                                </p:cTn>
                              </p:par>
                              <p:par>
                                <p:cTn id="25" presetID="3" presetClass="entr" presetSubtype="1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Treatment subgroups  </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xmlns="" val="2952351086"/>
              </p:ext>
            </p:extLst>
          </p:nvPr>
        </p:nvGraphicFramePr>
        <p:xfrm>
          <a:off x="428596" y="1928802"/>
          <a:ext cx="7859713" cy="4281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投影片編號版面配置區 2"/>
          <p:cNvSpPr>
            <a:spLocks noGrp="1"/>
          </p:cNvSpPr>
          <p:nvPr>
            <p:ph type="sldNum" sz="quarter" idx="12"/>
          </p:nvPr>
        </p:nvSpPr>
        <p:spPr/>
        <p:txBody>
          <a:bodyPr/>
          <a:lstStyle/>
          <a:p>
            <a:fld id="{73DA0BB7-265A-403C-9275-D587AB510EDC}" type="slidenum">
              <a:rPr lang="zh-TW" altLang="en-US" smtClean="0"/>
              <a:pPr/>
              <a:t>17</a:t>
            </a:fld>
            <a:endParaRPr lang="zh-TW" altLang="en-US"/>
          </a:p>
        </p:txBody>
      </p:sp>
      <p:sp>
        <p:nvSpPr>
          <p:cNvPr id="5" name="文字方塊 4"/>
          <p:cNvSpPr txBox="1"/>
          <p:nvPr/>
        </p:nvSpPr>
        <p:spPr>
          <a:xfrm>
            <a:off x="539552" y="6381328"/>
            <a:ext cx="4880760" cy="369332"/>
          </a:xfrm>
          <a:prstGeom prst="rect">
            <a:avLst/>
          </a:prstGeom>
          <a:noFill/>
        </p:spPr>
        <p:txBody>
          <a:bodyPr wrap="none" rtlCol="0">
            <a:spAutoFit/>
          </a:bodyPr>
          <a:lstStyle/>
          <a:p>
            <a:r>
              <a:rPr lang="en-US" altLang="zh-TW" dirty="0" smtClean="0"/>
              <a:t>* Included operation only (2) and radiation only (3)</a:t>
            </a:r>
            <a:endParaRPr lang="zh-TW" altLang="en-US" dirty="0"/>
          </a:p>
        </p:txBody>
      </p:sp>
    </p:spTree>
  </p:cSld>
  <p:clrMapOvr>
    <a:masterClrMapping/>
  </p:clrMapOvr>
  <p:transition>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Survival in each group </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18</a:t>
            </a:fld>
            <a:endParaRPr lang="zh-TW" altLang="en-US"/>
          </a:p>
        </p:txBody>
      </p:sp>
      <p:grpSp>
        <p:nvGrpSpPr>
          <p:cNvPr id="11" name="群組 10"/>
          <p:cNvGrpSpPr/>
          <p:nvPr/>
        </p:nvGrpSpPr>
        <p:grpSpPr>
          <a:xfrm>
            <a:off x="963116" y="188640"/>
            <a:ext cx="7353300" cy="6524625"/>
            <a:chOff x="963116" y="188640"/>
            <a:chExt cx="7353300" cy="6524625"/>
          </a:xfrm>
        </p:grpSpPr>
        <p:pic>
          <p:nvPicPr>
            <p:cNvPr id="1034" name="Picture 10"/>
            <p:cNvPicPr>
              <a:picLocks noChangeAspect="1" noChangeArrowheads="1"/>
            </p:cNvPicPr>
            <p:nvPr/>
          </p:nvPicPr>
          <p:blipFill>
            <a:blip r:embed="rId3" cstate="print"/>
            <a:srcRect/>
            <a:stretch>
              <a:fillRect/>
            </a:stretch>
          </p:blipFill>
          <p:spPr bwMode="auto">
            <a:xfrm>
              <a:off x="963116" y="188640"/>
              <a:ext cx="7353300" cy="6524625"/>
            </a:xfrm>
            <a:prstGeom prst="rect">
              <a:avLst/>
            </a:prstGeom>
            <a:noFill/>
            <a:ln w="9525">
              <a:noFill/>
              <a:miter lim="800000"/>
              <a:headEnd/>
              <a:tailEnd/>
            </a:ln>
          </p:spPr>
        </p:pic>
        <p:cxnSp>
          <p:nvCxnSpPr>
            <p:cNvPr id="7" name="直線接點 6"/>
            <p:cNvCxnSpPr/>
            <p:nvPr/>
          </p:nvCxnSpPr>
          <p:spPr>
            <a:xfrm>
              <a:off x="5940152" y="1700808"/>
              <a:ext cx="43204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 name="直線接點 7"/>
            <p:cNvCxnSpPr/>
            <p:nvPr/>
          </p:nvCxnSpPr>
          <p:spPr>
            <a:xfrm>
              <a:off x="5940152" y="2060848"/>
              <a:ext cx="43204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直線接點 8"/>
            <p:cNvCxnSpPr/>
            <p:nvPr/>
          </p:nvCxnSpPr>
          <p:spPr>
            <a:xfrm>
              <a:off x="5940152" y="2420888"/>
              <a:ext cx="432048"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10" name="文字方塊 9"/>
          <p:cNvSpPr txBox="1"/>
          <p:nvPr/>
        </p:nvSpPr>
        <p:spPr>
          <a:xfrm>
            <a:off x="3786182" y="1285860"/>
            <a:ext cx="2071702" cy="1354217"/>
          </a:xfrm>
          <a:prstGeom prst="rect">
            <a:avLst/>
          </a:prstGeom>
          <a:noFill/>
        </p:spPr>
        <p:txBody>
          <a:bodyPr wrap="square" rtlCol="0">
            <a:spAutoFit/>
          </a:bodyPr>
          <a:lstStyle/>
          <a:p>
            <a:r>
              <a:rPr lang="en-US" altLang="zh-TW" dirty="0" smtClean="0"/>
              <a:t>Media survival</a:t>
            </a:r>
          </a:p>
          <a:p>
            <a:r>
              <a:rPr lang="en-US" altLang="zh-TW" b="1" dirty="0" smtClean="0"/>
              <a:t>14.2 months</a:t>
            </a:r>
          </a:p>
          <a:p>
            <a:pPr>
              <a:spcBef>
                <a:spcPts val="600"/>
              </a:spcBef>
            </a:pPr>
            <a:r>
              <a:rPr lang="en-US" altLang="zh-TW" b="1" dirty="0" smtClean="0"/>
              <a:t>10.3 months</a:t>
            </a:r>
          </a:p>
          <a:p>
            <a:pPr>
              <a:spcBef>
                <a:spcPts val="600"/>
              </a:spcBef>
            </a:pPr>
            <a:r>
              <a:rPr lang="en-US" altLang="zh-TW" b="1" dirty="0" smtClean="0"/>
              <a:t>7.7   months</a:t>
            </a:r>
            <a:endParaRPr lang="zh-TW" alt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06" y="500042"/>
            <a:ext cx="7786742" cy="1143000"/>
          </a:xfrm>
        </p:spPr>
        <p:txBody>
          <a:bodyPr/>
          <a:lstStyle/>
          <a:p>
            <a:r>
              <a:rPr lang="en-US" altLang="zh-TW" sz="3600" dirty="0" smtClean="0"/>
              <a:t>Characteristics in </a:t>
            </a:r>
            <a:br>
              <a:rPr lang="en-US" altLang="zh-TW" sz="3600" dirty="0" smtClean="0"/>
            </a:br>
            <a:r>
              <a:rPr lang="en-US" altLang="zh-TW" sz="2800" dirty="0" smtClean="0"/>
              <a:t>No treatment VS Intent to treatment </a:t>
            </a:r>
            <a:endParaRPr lang="zh-TW" altLang="en-US" sz="2800" dirty="0"/>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cstate="print"/>
          <a:srcRect/>
          <a:stretch>
            <a:fillRect/>
          </a:stretch>
        </p:blipFill>
        <p:spPr bwMode="auto">
          <a:xfrm>
            <a:off x="0" y="1357298"/>
            <a:ext cx="4500593" cy="4776785"/>
          </a:xfrm>
          <a:prstGeom prst="rect">
            <a:avLst/>
          </a:prstGeom>
          <a:noFill/>
          <a:ln w="9525">
            <a:noFill/>
            <a:miter lim="800000"/>
            <a:headEnd/>
            <a:tailEnd/>
          </a:ln>
          <a:effectLst/>
        </p:spPr>
      </p:pic>
      <p:sp>
        <p:nvSpPr>
          <p:cNvPr id="4" name="投影片編號版面配置區 3"/>
          <p:cNvSpPr>
            <a:spLocks noGrp="1"/>
          </p:cNvSpPr>
          <p:nvPr>
            <p:ph type="sldNum" sz="quarter" idx="12"/>
          </p:nvPr>
        </p:nvSpPr>
        <p:spPr/>
        <p:txBody>
          <a:bodyPr/>
          <a:lstStyle/>
          <a:p>
            <a:fld id="{73DA0BB7-265A-403C-9275-D587AB510EDC}" type="slidenum">
              <a:rPr lang="zh-TW" altLang="en-US" smtClean="0"/>
              <a:pPr/>
              <a:t>19</a:t>
            </a:fld>
            <a:endParaRPr lang="zh-TW" altLang="en-US"/>
          </a:p>
        </p:txBody>
      </p:sp>
      <p:cxnSp>
        <p:nvCxnSpPr>
          <p:cNvPr id="7" name="直線接點 6"/>
          <p:cNvCxnSpPr/>
          <p:nvPr/>
        </p:nvCxnSpPr>
        <p:spPr>
          <a:xfrm>
            <a:off x="214282" y="2857496"/>
            <a:ext cx="407196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8" name="直線接點 7"/>
          <p:cNvCxnSpPr/>
          <p:nvPr/>
        </p:nvCxnSpPr>
        <p:spPr>
          <a:xfrm>
            <a:off x="214282" y="3429000"/>
            <a:ext cx="407196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9" name="直線接點 8"/>
          <p:cNvCxnSpPr/>
          <p:nvPr/>
        </p:nvCxnSpPr>
        <p:spPr>
          <a:xfrm>
            <a:off x="142844" y="4786322"/>
            <a:ext cx="4071966"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1" name="橢圓 10"/>
          <p:cNvSpPr/>
          <p:nvPr/>
        </p:nvSpPr>
        <p:spPr>
          <a:xfrm>
            <a:off x="2786050" y="1500174"/>
            <a:ext cx="928694"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785918" y="1500174"/>
            <a:ext cx="1000132"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p:cNvSpPr txBox="1"/>
          <p:nvPr/>
        </p:nvSpPr>
        <p:spPr>
          <a:xfrm>
            <a:off x="4644008" y="2708920"/>
            <a:ext cx="3816424" cy="2677656"/>
          </a:xfrm>
          <a:prstGeom prst="rect">
            <a:avLst/>
          </a:prstGeom>
          <a:noFill/>
        </p:spPr>
        <p:txBody>
          <a:bodyPr wrap="square" rtlCol="0">
            <a:spAutoFit/>
          </a:bodyPr>
          <a:lstStyle/>
          <a:p>
            <a:r>
              <a:rPr lang="en-US" altLang="zh-TW" sz="2800" dirty="0" smtClean="0">
                <a:latin typeface="Arial Unicode MS" pitchFamily="34" charset="-120"/>
                <a:ea typeface="Arial Unicode MS" pitchFamily="34" charset="-120"/>
                <a:cs typeface="Arial Unicode MS" pitchFamily="34" charset="-120"/>
              </a:rPr>
              <a:t>High proportion in </a:t>
            </a:r>
          </a:p>
          <a:p>
            <a:r>
              <a:rPr lang="en-US" altLang="zh-TW" sz="2800" dirty="0" smtClean="0">
                <a:latin typeface="Arial Unicode MS" pitchFamily="34" charset="-120"/>
                <a:ea typeface="Arial Unicode MS" pitchFamily="34" charset="-120"/>
                <a:cs typeface="Arial Unicode MS" pitchFamily="34" charset="-120"/>
              </a:rPr>
              <a:t>No Treatment group</a:t>
            </a:r>
          </a:p>
          <a:p>
            <a:r>
              <a:rPr lang="en-US" altLang="zh-TW" sz="2800" u="sng" dirty="0" smtClean="0">
                <a:latin typeface="Arial Unicode MS" pitchFamily="34" charset="-120"/>
                <a:ea typeface="Arial Unicode MS" pitchFamily="34" charset="-120"/>
                <a:cs typeface="Arial Unicode MS" pitchFamily="34" charset="-120"/>
              </a:rPr>
              <a:t>Diagnosis before 2004</a:t>
            </a:r>
          </a:p>
          <a:p>
            <a:r>
              <a:rPr lang="en-US" altLang="zh-TW" sz="2800" u="sng" dirty="0" smtClean="0">
                <a:latin typeface="Arial Unicode MS" pitchFamily="34" charset="-120"/>
                <a:ea typeface="Arial Unicode MS" pitchFamily="34" charset="-120"/>
                <a:cs typeface="Arial Unicode MS" pitchFamily="34" charset="-120"/>
              </a:rPr>
              <a:t>PS, ECOG&gt; 1 </a:t>
            </a:r>
          </a:p>
          <a:p>
            <a:r>
              <a:rPr lang="en-US" altLang="zh-TW" sz="2800" u="sng" dirty="0" err="1" smtClean="0">
                <a:latin typeface="Arial Unicode MS" pitchFamily="34" charset="-120"/>
                <a:ea typeface="Arial Unicode MS" pitchFamily="34" charset="-120"/>
                <a:cs typeface="Arial Unicode MS" pitchFamily="34" charset="-120"/>
              </a:rPr>
              <a:t>Hypoalbuminemia</a:t>
            </a:r>
            <a:r>
              <a:rPr lang="en-US" altLang="zh-TW" sz="2800" u="sng" dirty="0" smtClean="0">
                <a:latin typeface="Arial Unicode MS" pitchFamily="34" charset="-120"/>
                <a:ea typeface="Arial Unicode MS" pitchFamily="34" charset="-120"/>
                <a:cs typeface="Arial Unicode MS" pitchFamily="34" charset="-120"/>
              </a:rPr>
              <a:t> </a:t>
            </a:r>
          </a:p>
          <a:p>
            <a:endParaRPr lang="en-US" altLang="zh-TW" sz="2800" u="sng" dirty="0" smtClean="0">
              <a:latin typeface="Arial Unicode MS" pitchFamily="34" charset="-120"/>
              <a:ea typeface="Arial Unicode MS" pitchFamily="34" charset="-120"/>
              <a:cs typeface="Arial Unicode MS"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0" y="571480"/>
            <a:ext cx="5214942" cy="3357586"/>
          </a:xfrm>
        </p:spPr>
        <p:txBody>
          <a:bodyPr>
            <a:normAutofit/>
          </a:bodyPr>
          <a:lstStyle/>
          <a:p>
            <a:r>
              <a:rPr lang="en-US" altLang="zh-TW" sz="2800" b="1" dirty="0" smtClean="0">
                <a:effectLst/>
              </a:rPr>
              <a:t>DLBCL</a:t>
            </a:r>
            <a:r>
              <a:rPr lang="zh-TW" altLang="en-US" sz="2800" b="1" dirty="0" smtClean="0">
                <a:effectLst/>
              </a:rPr>
              <a:t> </a:t>
            </a:r>
            <a:r>
              <a:rPr lang="en-US" altLang="zh-TW" sz="2800" b="1" dirty="0" smtClean="0">
                <a:effectLst/>
              </a:rPr>
              <a:t>of the elderly in age older than life expectancy </a:t>
            </a:r>
            <a:br>
              <a:rPr lang="en-US" altLang="zh-TW" sz="2800" b="1" dirty="0" smtClean="0">
                <a:effectLst/>
              </a:rPr>
            </a:br>
            <a:r>
              <a:rPr lang="en-US" altLang="zh-TW" sz="2400" b="1" dirty="0" smtClean="0">
                <a:effectLst/>
              </a:rPr>
              <a:t>the single institute  experience in Taiwan </a:t>
            </a:r>
            <a:endParaRPr lang="en-US" altLang="zh-TW" sz="2400" b="1" dirty="0">
              <a:effectLst/>
            </a:endParaRPr>
          </a:p>
        </p:txBody>
      </p:sp>
      <p:sp>
        <p:nvSpPr>
          <p:cNvPr id="3" name="副標題 2"/>
          <p:cNvSpPr>
            <a:spLocks noGrp="1"/>
          </p:cNvSpPr>
          <p:nvPr>
            <p:ph type="subTitle" idx="1"/>
          </p:nvPr>
        </p:nvSpPr>
        <p:spPr>
          <a:xfrm>
            <a:off x="0" y="4214818"/>
            <a:ext cx="8929718" cy="1752600"/>
          </a:xfrm>
        </p:spPr>
        <p:txBody>
          <a:bodyPr>
            <a:noAutofit/>
          </a:bodyPr>
          <a:lstStyle/>
          <a:p>
            <a:r>
              <a:rPr lang="en-US" altLang="zh-TW" sz="2000" b="1" dirty="0" err="1" smtClean="0">
                <a:latin typeface="標楷體" pitchFamily="65" charset="-120"/>
                <a:ea typeface="標楷體" pitchFamily="65" charset="-120"/>
              </a:rPr>
              <a:t>Sheng</a:t>
            </a:r>
            <a:r>
              <a:rPr lang="en-US" altLang="zh-TW" sz="2000" b="1" dirty="0" smtClean="0">
                <a:latin typeface="標楷體" pitchFamily="65" charset="-120"/>
                <a:ea typeface="標楷體" pitchFamily="65" charset="-120"/>
              </a:rPr>
              <a:t> </a:t>
            </a:r>
            <a:r>
              <a:rPr lang="en-US" altLang="zh-TW" sz="2000" b="1" dirty="0" err="1" smtClean="0">
                <a:latin typeface="標楷體" pitchFamily="65" charset="-120"/>
                <a:ea typeface="標楷體" pitchFamily="65" charset="-120"/>
              </a:rPr>
              <a:t>Hsuan,Chien</a:t>
            </a:r>
            <a:r>
              <a:rPr lang="en-US" altLang="zh-TW" sz="2000" b="1" dirty="0" smtClean="0">
                <a:latin typeface="標楷體" pitchFamily="65" charset="-120"/>
                <a:ea typeface="標楷體" pitchFamily="65" charset="-120"/>
              </a:rPr>
              <a:t>, MD </a:t>
            </a:r>
          </a:p>
          <a:p>
            <a:r>
              <a:rPr lang="en-US" altLang="zh-TW" sz="2000" b="1" dirty="0" smtClean="0">
                <a:latin typeface="標楷體" pitchFamily="65" charset="-120"/>
                <a:ea typeface="標楷體" pitchFamily="65" charset="-120"/>
              </a:rPr>
              <a:t>Division of Hematology and Oncology,</a:t>
            </a:r>
          </a:p>
          <a:p>
            <a:r>
              <a:rPr lang="en-US" altLang="zh-TW" sz="2000" b="1" dirty="0" smtClean="0">
                <a:latin typeface="標楷體" pitchFamily="65" charset="-120"/>
                <a:ea typeface="標楷體" pitchFamily="65" charset="-120"/>
              </a:rPr>
              <a:t>Department of medicine, Taipei Veteran General Hospital</a:t>
            </a:r>
          </a:p>
          <a:p>
            <a:r>
              <a:rPr lang="en-US" altLang="zh-TW" sz="2000" b="1" dirty="0" smtClean="0">
                <a:latin typeface="標楷體" pitchFamily="65" charset="-120"/>
                <a:ea typeface="標楷體" pitchFamily="65" charset="-120"/>
              </a:rPr>
              <a:t>National Yang-Ming University School of medicine, Taipei, Taiwan </a:t>
            </a:r>
            <a:endParaRPr lang="zh-TW" altLang="en-US" sz="2000" b="1"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Characteristic in </a:t>
            </a:r>
            <a:br>
              <a:rPr lang="en-US" altLang="zh-TW" dirty="0" smtClean="0"/>
            </a:br>
            <a:r>
              <a:rPr lang="en-US" altLang="zh-TW" sz="2000" dirty="0" smtClean="0"/>
              <a:t>early treatment </a:t>
            </a:r>
            <a:r>
              <a:rPr lang="en-US" altLang="zh-TW" sz="2000" dirty="0" err="1" smtClean="0"/>
              <a:t>faiulre</a:t>
            </a:r>
            <a:r>
              <a:rPr lang="en-US" altLang="zh-TW" sz="2000" dirty="0" smtClean="0"/>
              <a:t> VS per-protocol treatment </a:t>
            </a:r>
            <a:endParaRPr lang="zh-TW" altLang="en-US" sz="20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20</a:t>
            </a:fld>
            <a:endParaRPr lang="zh-TW" altLang="en-US"/>
          </a:p>
        </p:txBody>
      </p:sp>
      <p:pic>
        <p:nvPicPr>
          <p:cNvPr id="5122" name="Picture 2"/>
          <p:cNvPicPr>
            <a:picLocks noChangeAspect="1" noChangeArrowheads="1"/>
          </p:cNvPicPr>
          <p:nvPr/>
        </p:nvPicPr>
        <p:blipFill>
          <a:blip r:embed="rId3" cstate="print"/>
          <a:srcRect/>
          <a:stretch>
            <a:fillRect/>
          </a:stretch>
        </p:blipFill>
        <p:spPr bwMode="auto">
          <a:xfrm>
            <a:off x="357158" y="142852"/>
            <a:ext cx="4242324" cy="5929330"/>
          </a:xfrm>
          <a:prstGeom prst="rect">
            <a:avLst/>
          </a:prstGeom>
          <a:noFill/>
          <a:ln w="9525">
            <a:noFill/>
            <a:miter lim="800000"/>
            <a:headEnd/>
            <a:tailEnd/>
          </a:ln>
          <a:effectLst/>
        </p:spPr>
      </p:pic>
      <p:sp>
        <p:nvSpPr>
          <p:cNvPr id="6" name="橢圓 5"/>
          <p:cNvSpPr/>
          <p:nvPr/>
        </p:nvSpPr>
        <p:spPr>
          <a:xfrm>
            <a:off x="2000232" y="285728"/>
            <a:ext cx="714380" cy="6497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2857488" y="285728"/>
            <a:ext cx="857256" cy="6429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p:nvPr/>
        </p:nvCxnSpPr>
        <p:spPr>
          <a:xfrm flipV="1">
            <a:off x="3571868" y="1714488"/>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13" name="矩形 12"/>
          <p:cNvSpPr/>
          <p:nvPr/>
        </p:nvSpPr>
        <p:spPr>
          <a:xfrm>
            <a:off x="500034" y="2428868"/>
            <a:ext cx="1285884" cy="20975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500034" y="1500174"/>
            <a:ext cx="1143008" cy="2143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500034" y="5572140"/>
            <a:ext cx="1174928" cy="2114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500034" y="2857496"/>
            <a:ext cx="1643074"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00034" y="2214554"/>
            <a:ext cx="714380" cy="21431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p:cNvCxnSpPr/>
          <p:nvPr/>
        </p:nvCxnSpPr>
        <p:spPr>
          <a:xfrm flipV="1">
            <a:off x="3571868" y="2357430"/>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0" name="直線接點 19"/>
          <p:cNvCxnSpPr/>
          <p:nvPr/>
        </p:nvCxnSpPr>
        <p:spPr>
          <a:xfrm flipV="1">
            <a:off x="3571868" y="2571744"/>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3" name="直線接點 22"/>
          <p:cNvCxnSpPr/>
          <p:nvPr/>
        </p:nvCxnSpPr>
        <p:spPr>
          <a:xfrm flipV="1">
            <a:off x="3571868" y="3071810"/>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25" name="直線接點 24"/>
          <p:cNvCxnSpPr/>
          <p:nvPr/>
        </p:nvCxnSpPr>
        <p:spPr>
          <a:xfrm flipV="1">
            <a:off x="3571868" y="4000504"/>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6" name="矩形 25"/>
          <p:cNvSpPr/>
          <p:nvPr/>
        </p:nvSpPr>
        <p:spPr>
          <a:xfrm>
            <a:off x="500034" y="3786190"/>
            <a:ext cx="1174928" cy="2114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 name="直線接點 26"/>
          <p:cNvCxnSpPr/>
          <p:nvPr/>
        </p:nvCxnSpPr>
        <p:spPr>
          <a:xfrm flipV="1">
            <a:off x="3571868" y="5786454"/>
            <a:ext cx="1030912" cy="456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8" name="文字方塊 27"/>
          <p:cNvSpPr txBox="1"/>
          <p:nvPr/>
        </p:nvSpPr>
        <p:spPr>
          <a:xfrm>
            <a:off x="4644008" y="2214554"/>
            <a:ext cx="4499992" cy="3539430"/>
          </a:xfrm>
          <a:prstGeom prst="rect">
            <a:avLst/>
          </a:prstGeom>
          <a:noFill/>
        </p:spPr>
        <p:txBody>
          <a:bodyPr wrap="square" rtlCol="0">
            <a:spAutoFit/>
          </a:bodyPr>
          <a:lstStyle/>
          <a:p>
            <a:r>
              <a:rPr lang="en-US" altLang="zh-TW" sz="2800" dirty="0" smtClean="0">
                <a:latin typeface="Arial Unicode MS" pitchFamily="34" charset="-120"/>
                <a:ea typeface="Arial Unicode MS" pitchFamily="34" charset="-120"/>
                <a:cs typeface="Arial Unicode MS" pitchFamily="34" charset="-120"/>
              </a:rPr>
              <a:t>High proportion in </a:t>
            </a:r>
          </a:p>
          <a:p>
            <a:r>
              <a:rPr lang="en-US" altLang="zh-TW" sz="2800" dirty="0" smtClean="0">
                <a:latin typeface="Arial Unicode MS" pitchFamily="34" charset="-120"/>
                <a:ea typeface="Arial Unicode MS" pitchFamily="34" charset="-120"/>
                <a:cs typeface="Arial Unicode MS" pitchFamily="34" charset="-120"/>
              </a:rPr>
              <a:t>early Treatment  failure </a:t>
            </a:r>
          </a:p>
          <a:p>
            <a:r>
              <a:rPr lang="en-US" altLang="zh-TW" sz="2800" u="sng" dirty="0" smtClean="0">
                <a:latin typeface="Arial Unicode MS" pitchFamily="34" charset="-120"/>
                <a:ea typeface="Arial Unicode MS" pitchFamily="34" charset="-120"/>
                <a:cs typeface="Arial Unicode MS" pitchFamily="34" charset="-120"/>
              </a:rPr>
              <a:t>PS, ECOG&gt;1</a:t>
            </a:r>
          </a:p>
          <a:p>
            <a:r>
              <a:rPr lang="en-US" altLang="zh-TW" sz="2800" u="sng" dirty="0" smtClean="0">
                <a:latin typeface="Arial Unicode MS" pitchFamily="34" charset="-120"/>
                <a:ea typeface="Arial Unicode MS" pitchFamily="34" charset="-120"/>
                <a:cs typeface="Arial Unicode MS" pitchFamily="34" charset="-120"/>
              </a:rPr>
              <a:t>aaIPI:2-3</a:t>
            </a:r>
          </a:p>
          <a:p>
            <a:r>
              <a:rPr lang="en-US" altLang="zh-TW" sz="2800" u="sng" dirty="0" smtClean="0">
                <a:latin typeface="Arial Unicode MS" pitchFamily="34" charset="-120"/>
                <a:ea typeface="Arial Unicode MS" pitchFamily="34" charset="-120"/>
                <a:cs typeface="Arial Unicode MS" pitchFamily="34" charset="-120"/>
              </a:rPr>
              <a:t>Extra-nodal involved &gt; 2</a:t>
            </a:r>
          </a:p>
          <a:p>
            <a:r>
              <a:rPr lang="en-US" altLang="zh-TW" sz="2800" u="sng" dirty="0" smtClean="0">
                <a:latin typeface="Arial Unicode MS" pitchFamily="34" charset="-120"/>
                <a:ea typeface="Arial Unicode MS" pitchFamily="34" charset="-120"/>
                <a:cs typeface="Arial Unicode MS" pitchFamily="34" charset="-120"/>
              </a:rPr>
              <a:t>Anemia &lt; 12 </a:t>
            </a:r>
          </a:p>
          <a:p>
            <a:r>
              <a:rPr lang="en-US" altLang="zh-TW" sz="2800" u="sng" dirty="0" smtClean="0">
                <a:latin typeface="Arial Unicode MS" pitchFamily="34" charset="-120"/>
                <a:ea typeface="Arial Unicode MS" pitchFamily="34" charset="-120"/>
                <a:cs typeface="Arial Unicode MS" pitchFamily="34" charset="-120"/>
              </a:rPr>
              <a:t>Marrow involved </a:t>
            </a:r>
          </a:p>
          <a:p>
            <a:r>
              <a:rPr lang="en-US" altLang="zh-TW" sz="2800" u="sng" dirty="0" smtClean="0">
                <a:latin typeface="Arial Unicode MS" pitchFamily="34" charset="-120"/>
                <a:ea typeface="Arial Unicode MS" pitchFamily="34" charset="-120"/>
                <a:cs typeface="Arial Unicode MS" pitchFamily="34" charset="-120"/>
              </a:rPr>
              <a:t>Less R contained therapy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ox(i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par>
                                <p:cTn id="19" presetID="3"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linds(horizontal)">
                                      <p:cBhvr>
                                        <p:cTn id="30" dur="500"/>
                                        <p:tgtEl>
                                          <p:spTgt spid="1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par>
                                <p:cTn id="37" presetID="3" presetClass="entr" presetSubtype="1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par>
                                <p:cTn id="40" presetID="3" presetClass="entr" presetSubtype="1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par>
                                <p:cTn id="43" presetID="3" presetClass="entr" presetSubtype="1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linds(horizontal)">
                                      <p:cBhvr>
                                        <p:cTn id="48" dur="500"/>
                                        <p:tgtEl>
                                          <p:spTgt spid="26"/>
                                        </p:tgtEl>
                                      </p:cBhvr>
                                    </p:animEffect>
                                  </p:childTnLst>
                                </p:cTn>
                              </p:par>
                              <p:par>
                                <p:cTn id="49" presetID="3" presetClass="entr" presetSubtype="1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linds(horizontal)">
                                      <p:cBhvr>
                                        <p:cTn id="51" dur="500"/>
                                        <p:tgtEl>
                                          <p:spTgt spid="2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blinds(horizontal)">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14" grpId="0" animBg="1"/>
      <p:bldP spid="15" grpId="0" animBg="1"/>
      <p:bldP spid="16" grpId="0" animBg="1"/>
      <p:bldP spid="17" grpId="0" animBg="1"/>
      <p:bldP spid="26" grpId="0" animBg="1"/>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Early treatment failures</a:t>
            </a:r>
            <a:endParaRPr lang="zh-TW" altLang="en-US" dirty="0"/>
          </a:p>
        </p:txBody>
      </p:sp>
      <p:sp>
        <p:nvSpPr>
          <p:cNvPr id="4" name="投影片編號版面配置區 3"/>
          <p:cNvSpPr>
            <a:spLocks noGrp="1"/>
          </p:cNvSpPr>
          <p:nvPr>
            <p:ph type="sldNum" sz="quarter" idx="12"/>
          </p:nvPr>
        </p:nvSpPr>
        <p:spPr>
          <a:xfrm>
            <a:off x="6588224" y="6381750"/>
            <a:ext cx="2133600" cy="476250"/>
          </a:xfrm>
        </p:spPr>
        <p:txBody>
          <a:bodyPr/>
          <a:lstStyle/>
          <a:p>
            <a:fld id="{73DA0BB7-265A-403C-9275-D587AB510EDC}" type="slidenum">
              <a:rPr lang="zh-TW" altLang="en-US" smtClean="0"/>
              <a:pPr/>
              <a:t>21</a:t>
            </a:fld>
            <a:endParaRPr lang="zh-TW" altLang="en-US"/>
          </a:p>
        </p:txBody>
      </p:sp>
      <p:pic>
        <p:nvPicPr>
          <p:cNvPr id="1026" name="Picture 2"/>
          <p:cNvPicPr>
            <a:picLocks noChangeAspect="1" noChangeArrowheads="1"/>
          </p:cNvPicPr>
          <p:nvPr/>
        </p:nvPicPr>
        <p:blipFill>
          <a:blip r:embed="rId3" cstate="print"/>
          <a:srcRect/>
          <a:stretch>
            <a:fillRect/>
          </a:stretch>
        </p:blipFill>
        <p:spPr bwMode="auto">
          <a:xfrm>
            <a:off x="0" y="1700808"/>
            <a:ext cx="6350530" cy="3744416"/>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4" cstate="print"/>
          <a:srcRect/>
          <a:stretch>
            <a:fillRect/>
          </a:stretch>
        </p:blipFill>
        <p:spPr bwMode="auto">
          <a:xfrm>
            <a:off x="5724128" y="4743563"/>
            <a:ext cx="3419872" cy="2114437"/>
          </a:xfrm>
          <a:prstGeom prst="rect">
            <a:avLst/>
          </a:prstGeom>
          <a:noFill/>
          <a:ln w="9525">
            <a:noFill/>
            <a:miter lim="800000"/>
            <a:headEnd/>
            <a:tailEnd/>
          </a:ln>
        </p:spPr>
      </p:pic>
      <p:sp>
        <p:nvSpPr>
          <p:cNvPr id="10" name="文字方塊 9"/>
          <p:cNvSpPr txBox="1"/>
          <p:nvPr/>
        </p:nvSpPr>
        <p:spPr>
          <a:xfrm>
            <a:off x="6732240" y="5517232"/>
            <a:ext cx="1728192" cy="646331"/>
          </a:xfrm>
          <a:prstGeom prst="rect">
            <a:avLst/>
          </a:prstGeom>
          <a:noFill/>
        </p:spPr>
        <p:txBody>
          <a:bodyPr wrap="square" rtlCol="0">
            <a:spAutoFit/>
          </a:bodyPr>
          <a:lstStyle/>
          <a:p>
            <a:pPr algn="ctr"/>
            <a:r>
              <a:rPr lang="en-US" altLang="zh-TW" dirty="0" smtClean="0"/>
              <a:t>Death(18)</a:t>
            </a:r>
          </a:p>
          <a:p>
            <a:pPr algn="ctr"/>
            <a:r>
              <a:rPr lang="en-US" altLang="zh-TW" dirty="0" smtClean="0"/>
              <a:t>82%</a:t>
            </a:r>
            <a:endParaRPr lang="zh-TW" altLang="en-US" dirty="0"/>
          </a:p>
        </p:txBody>
      </p:sp>
      <p:sp>
        <p:nvSpPr>
          <p:cNvPr id="11" name="文字方塊 10"/>
          <p:cNvSpPr txBox="1"/>
          <p:nvPr/>
        </p:nvSpPr>
        <p:spPr>
          <a:xfrm>
            <a:off x="5796136" y="4869160"/>
            <a:ext cx="1728192" cy="523220"/>
          </a:xfrm>
          <a:prstGeom prst="rect">
            <a:avLst/>
          </a:prstGeom>
          <a:noFill/>
        </p:spPr>
        <p:txBody>
          <a:bodyPr wrap="square" rtlCol="0">
            <a:spAutoFit/>
          </a:bodyPr>
          <a:lstStyle/>
          <a:p>
            <a:pPr algn="ctr"/>
            <a:r>
              <a:rPr lang="en-US" altLang="zh-TW" sz="1400" dirty="0" smtClean="0"/>
              <a:t>Toxicities(4)</a:t>
            </a:r>
          </a:p>
          <a:p>
            <a:pPr algn="ctr"/>
            <a:r>
              <a:rPr lang="en-US" altLang="zh-TW" sz="1400" dirty="0" smtClean="0"/>
              <a:t>18%</a:t>
            </a:r>
            <a:endParaRPr lang="zh-TW" altLang="en-US" sz="1400" dirty="0"/>
          </a:p>
        </p:txBody>
      </p:sp>
      <p:cxnSp>
        <p:nvCxnSpPr>
          <p:cNvPr id="12" name="直線接點 11"/>
          <p:cNvCxnSpPr>
            <a:stCxn id="1026" idx="3"/>
          </p:cNvCxnSpPr>
          <p:nvPr/>
        </p:nvCxnSpPr>
        <p:spPr>
          <a:xfrm>
            <a:off x="6350530" y="3573016"/>
            <a:ext cx="1227550" cy="1130399"/>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直線接點 12"/>
          <p:cNvCxnSpPr>
            <a:stCxn id="1026" idx="2"/>
            <a:endCxn id="1028" idx="1"/>
          </p:cNvCxnSpPr>
          <p:nvPr/>
        </p:nvCxnSpPr>
        <p:spPr>
          <a:xfrm>
            <a:off x="3175265" y="5445224"/>
            <a:ext cx="2548863" cy="355558"/>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blinds(horizont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22</a:t>
            </a:fld>
            <a:endParaRPr lang="zh-TW" altLang="en-US"/>
          </a:p>
        </p:txBody>
      </p:sp>
      <p:pic>
        <p:nvPicPr>
          <p:cNvPr id="2050" name="Picture 2"/>
          <p:cNvPicPr>
            <a:picLocks noChangeAspect="1" noChangeArrowheads="1"/>
          </p:cNvPicPr>
          <p:nvPr/>
        </p:nvPicPr>
        <p:blipFill>
          <a:blip r:embed="rId2" cstate="print"/>
          <a:srcRect/>
          <a:stretch>
            <a:fillRect/>
          </a:stretch>
        </p:blipFill>
        <p:spPr bwMode="auto">
          <a:xfrm>
            <a:off x="642910" y="2428868"/>
            <a:ext cx="7181850" cy="21812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395536" y="980728"/>
            <a:ext cx="7056784" cy="5494514"/>
          </a:xfrm>
          <a:prstGeom prst="rect">
            <a:avLst/>
          </a:prstGeom>
          <a:noFill/>
          <a:ln w="9525">
            <a:noFill/>
            <a:miter lim="800000"/>
            <a:headEnd/>
            <a:tailEnd/>
          </a:ln>
        </p:spPr>
      </p:pic>
      <p:sp>
        <p:nvSpPr>
          <p:cNvPr id="2" name="標題 1"/>
          <p:cNvSpPr>
            <a:spLocks noGrp="1"/>
          </p:cNvSpPr>
          <p:nvPr>
            <p:ph type="title"/>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a:p>
        </p:txBody>
      </p:sp>
      <p:sp>
        <p:nvSpPr>
          <p:cNvPr id="8" name="圓角矩形 7"/>
          <p:cNvSpPr/>
          <p:nvPr/>
        </p:nvSpPr>
        <p:spPr>
          <a:xfrm flipV="1">
            <a:off x="5148064" y="4581128"/>
            <a:ext cx="504056"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角矩形 8"/>
          <p:cNvSpPr/>
          <p:nvPr/>
        </p:nvSpPr>
        <p:spPr>
          <a:xfrm flipV="1">
            <a:off x="6300192" y="4581128"/>
            <a:ext cx="504056" cy="36004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a:off x="539552" y="4509120"/>
            <a:ext cx="1008112" cy="0"/>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sp>
        <p:nvSpPr>
          <p:cNvPr id="11" name="文字方塊 10"/>
          <p:cNvSpPr txBox="1"/>
          <p:nvPr/>
        </p:nvSpPr>
        <p:spPr>
          <a:xfrm>
            <a:off x="7524328" y="2636912"/>
            <a:ext cx="1440160" cy="369332"/>
          </a:xfrm>
          <a:prstGeom prst="rect">
            <a:avLst/>
          </a:prstGeom>
          <a:noFill/>
        </p:spPr>
        <p:txBody>
          <a:bodyPr wrap="square" rtlCol="0">
            <a:spAutoFit/>
          </a:bodyPr>
          <a:lstStyle/>
          <a:p>
            <a:r>
              <a:rPr lang="en-US" altLang="zh-TW" dirty="0" smtClean="0"/>
              <a:t>ORR:72%</a:t>
            </a:r>
            <a:endParaRPr lang="zh-TW" altLang="en-US" dirty="0"/>
          </a:p>
        </p:txBody>
      </p:sp>
      <p:sp>
        <p:nvSpPr>
          <p:cNvPr id="13" name="文字方塊 12"/>
          <p:cNvSpPr txBox="1"/>
          <p:nvPr/>
        </p:nvSpPr>
        <p:spPr>
          <a:xfrm>
            <a:off x="7524328" y="3140968"/>
            <a:ext cx="1619672" cy="369332"/>
          </a:xfrm>
          <a:prstGeom prst="rect">
            <a:avLst/>
          </a:prstGeom>
          <a:noFill/>
        </p:spPr>
        <p:txBody>
          <a:bodyPr wrap="square" rtlCol="0">
            <a:spAutoFit/>
          </a:bodyPr>
          <a:lstStyle/>
          <a:p>
            <a:r>
              <a:rPr lang="en-US" altLang="zh-TW" dirty="0" smtClean="0"/>
              <a:t>OCR: 39 %</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76672"/>
            <a:ext cx="7786742" cy="1143000"/>
          </a:xfrm>
        </p:spPr>
        <p:txBody>
          <a:bodyPr/>
          <a:lstStyle/>
          <a:p>
            <a:r>
              <a:rPr lang="en-US" altLang="zh-TW" sz="3200" dirty="0" smtClean="0"/>
              <a:t>Prognostic </a:t>
            </a:r>
            <a:r>
              <a:rPr lang="en-US" altLang="zh-TW" sz="3200" dirty="0" err="1" smtClean="0"/>
              <a:t>facotr</a:t>
            </a:r>
            <a:r>
              <a:rPr lang="en-US" altLang="zh-TW" sz="3200" dirty="0" smtClean="0"/>
              <a:t> in all patients</a:t>
            </a:r>
            <a:endParaRPr lang="zh-TW" altLang="en-US" sz="3200"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24</a:t>
            </a:fld>
            <a:endParaRPr lang="zh-TW" altLang="en-US"/>
          </a:p>
        </p:txBody>
      </p:sp>
      <p:pic>
        <p:nvPicPr>
          <p:cNvPr id="3076" name="Picture 4"/>
          <p:cNvPicPr>
            <a:picLocks noChangeAspect="1" noChangeArrowheads="1"/>
          </p:cNvPicPr>
          <p:nvPr/>
        </p:nvPicPr>
        <p:blipFill>
          <a:blip r:embed="rId3" cstate="print"/>
          <a:srcRect/>
          <a:stretch>
            <a:fillRect/>
          </a:stretch>
        </p:blipFill>
        <p:spPr bwMode="auto">
          <a:xfrm>
            <a:off x="179512" y="0"/>
            <a:ext cx="4131273" cy="6690320"/>
          </a:xfrm>
          <a:prstGeom prst="rect">
            <a:avLst/>
          </a:prstGeom>
          <a:noFill/>
          <a:ln w="9525">
            <a:noFill/>
            <a:miter lim="800000"/>
            <a:headEnd/>
            <a:tailEnd/>
          </a:ln>
        </p:spPr>
      </p:pic>
      <p:sp>
        <p:nvSpPr>
          <p:cNvPr id="9" name="文字方塊 8"/>
          <p:cNvSpPr txBox="1"/>
          <p:nvPr/>
        </p:nvSpPr>
        <p:spPr>
          <a:xfrm>
            <a:off x="4644008" y="2708920"/>
            <a:ext cx="3816424" cy="3108543"/>
          </a:xfrm>
          <a:prstGeom prst="rect">
            <a:avLst/>
          </a:prstGeom>
          <a:noFill/>
        </p:spPr>
        <p:txBody>
          <a:bodyPr wrap="square" rtlCol="0">
            <a:spAutoFit/>
          </a:bodyPr>
          <a:lstStyle/>
          <a:p>
            <a:r>
              <a:rPr lang="en-US" altLang="zh-TW" sz="2800" dirty="0" smtClean="0">
                <a:latin typeface="Arial Unicode MS" pitchFamily="34" charset="-120"/>
                <a:ea typeface="Arial Unicode MS" pitchFamily="34" charset="-120"/>
                <a:cs typeface="Arial Unicode MS" pitchFamily="34" charset="-120"/>
              </a:rPr>
              <a:t>Significant prognostic factor in multivariate analysis:</a:t>
            </a:r>
          </a:p>
          <a:p>
            <a:r>
              <a:rPr lang="en-US" altLang="zh-TW" sz="2800" u="sng" dirty="0" smtClean="0">
                <a:latin typeface="Arial Unicode MS" pitchFamily="34" charset="-120"/>
                <a:ea typeface="Arial Unicode MS" pitchFamily="34" charset="-120"/>
                <a:cs typeface="Arial Unicode MS" pitchFamily="34" charset="-120"/>
              </a:rPr>
              <a:t>aaIPI:2-3</a:t>
            </a:r>
          </a:p>
          <a:p>
            <a:r>
              <a:rPr lang="en-US" altLang="zh-TW" sz="2800" u="sng" dirty="0" err="1" smtClean="0">
                <a:latin typeface="Arial Unicode MS" pitchFamily="34" charset="-120"/>
                <a:ea typeface="Arial Unicode MS" pitchFamily="34" charset="-120"/>
                <a:cs typeface="Arial Unicode MS" pitchFamily="34" charset="-120"/>
              </a:rPr>
              <a:t>Hb</a:t>
            </a:r>
            <a:r>
              <a:rPr lang="en-US" altLang="zh-TW" sz="2800" u="sng" dirty="0" smtClean="0">
                <a:latin typeface="Arial Unicode MS" pitchFamily="34" charset="-120"/>
                <a:ea typeface="Arial Unicode MS" pitchFamily="34" charset="-120"/>
                <a:cs typeface="Arial Unicode MS" pitchFamily="34" charset="-120"/>
              </a:rPr>
              <a:t>&lt;12</a:t>
            </a:r>
          </a:p>
          <a:p>
            <a:r>
              <a:rPr lang="en-US" altLang="zh-TW" sz="2800" u="sng" dirty="0" smtClean="0">
                <a:latin typeface="Arial Unicode MS" pitchFamily="34" charset="-120"/>
                <a:ea typeface="Arial Unicode MS" pitchFamily="34" charset="-120"/>
                <a:cs typeface="Arial Unicode MS" pitchFamily="34" charset="-120"/>
              </a:rPr>
              <a:t>Marrow </a:t>
            </a:r>
            <a:r>
              <a:rPr lang="en-US" altLang="zh-TW" sz="2800" u="sng" dirty="0" err="1" smtClean="0">
                <a:latin typeface="Arial Unicode MS" pitchFamily="34" charset="-120"/>
                <a:ea typeface="Arial Unicode MS" pitchFamily="34" charset="-120"/>
                <a:cs typeface="Arial Unicode MS" pitchFamily="34" charset="-120"/>
              </a:rPr>
              <a:t>involement</a:t>
            </a:r>
            <a:r>
              <a:rPr lang="en-US" altLang="zh-TW" sz="2800" u="sng" dirty="0" smtClean="0">
                <a:latin typeface="Arial Unicode MS" pitchFamily="34" charset="-120"/>
                <a:ea typeface="Arial Unicode MS" pitchFamily="34" charset="-120"/>
                <a:cs typeface="Arial Unicode MS" pitchFamily="34" charset="-120"/>
              </a:rPr>
              <a:t> </a:t>
            </a:r>
          </a:p>
          <a:p>
            <a:r>
              <a:rPr lang="en-US" altLang="zh-TW" sz="2800" u="sng" dirty="0" smtClean="0">
                <a:latin typeface="Arial Unicode MS" pitchFamily="34" charset="-120"/>
                <a:ea typeface="Arial Unicode MS" pitchFamily="34" charset="-120"/>
                <a:cs typeface="Arial Unicode MS" pitchFamily="34" charset="-120"/>
              </a:rPr>
              <a:t>No treatment </a:t>
            </a:r>
          </a:p>
        </p:txBody>
      </p:sp>
      <p:sp>
        <p:nvSpPr>
          <p:cNvPr id="11" name="文字方塊 10"/>
          <p:cNvSpPr txBox="1"/>
          <p:nvPr/>
        </p:nvSpPr>
        <p:spPr>
          <a:xfrm>
            <a:off x="4644008" y="1844824"/>
            <a:ext cx="3600400" cy="707886"/>
          </a:xfrm>
          <a:prstGeom prst="rect">
            <a:avLst/>
          </a:prstGeom>
          <a:solidFill>
            <a:schemeClr val="bg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TW"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For all patients</a:t>
            </a:r>
            <a:endParaRPr lang="zh-TW" altLang="en-US" sz="4000" dirty="0">
              <a:ln>
                <a:solidFill>
                  <a:schemeClr val="accent3"/>
                </a:solidFill>
              </a:ln>
              <a:solidFill>
                <a:srgbClr val="FF0000"/>
              </a:solidFill>
              <a:latin typeface="Arial Unicode MS" pitchFamily="34" charset="-120"/>
              <a:ea typeface="Arial Unicode MS" pitchFamily="34" charset="-120"/>
              <a:cs typeface="Arial Unicode MS" pitchFamily="34" charset="-120"/>
            </a:endParaRPr>
          </a:p>
        </p:txBody>
      </p:sp>
      <p:sp>
        <p:nvSpPr>
          <p:cNvPr id="12" name="矩形 11"/>
          <p:cNvSpPr/>
          <p:nvPr/>
        </p:nvSpPr>
        <p:spPr>
          <a:xfrm>
            <a:off x="179512" y="908720"/>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79512" y="1772816"/>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79512" y="2348880"/>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79512" y="2924944"/>
            <a:ext cx="136815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2411760" y="0"/>
            <a:ext cx="122413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Prognostic factor in ITT </a:t>
            </a:r>
            <a:endParaRPr lang="zh-TW" altLang="en-US" dirty="0"/>
          </a:p>
        </p:txBody>
      </p:sp>
      <p:pic>
        <p:nvPicPr>
          <p:cNvPr id="1031" name="Picture 7"/>
          <p:cNvPicPr>
            <a:picLocks noChangeAspect="1" noChangeArrowheads="1"/>
          </p:cNvPicPr>
          <p:nvPr/>
        </p:nvPicPr>
        <p:blipFill>
          <a:blip r:embed="rId3" cstate="print"/>
          <a:srcRect/>
          <a:stretch>
            <a:fillRect/>
          </a:stretch>
        </p:blipFill>
        <p:spPr bwMode="auto">
          <a:xfrm>
            <a:off x="179512" y="620688"/>
            <a:ext cx="3657600" cy="6048375"/>
          </a:xfrm>
          <a:prstGeom prst="rect">
            <a:avLst/>
          </a:prstGeom>
          <a:noFill/>
          <a:ln w="9525">
            <a:noFill/>
            <a:miter lim="800000"/>
            <a:headEnd/>
            <a:tailEnd/>
          </a:ln>
        </p:spPr>
      </p:pic>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25</a:t>
            </a:fld>
            <a:endParaRPr lang="zh-TW" altLang="en-US"/>
          </a:p>
        </p:txBody>
      </p:sp>
      <p:cxnSp>
        <p:nvCxnSpPr>
          <p:cNvPr id="10" name="直線接點 9"/>
          <p:cNvCxnSpPr/>
          <p:nvPr/>
        </p:nvCxnSpPr>
        <p:spPr>
          <a:xfrm>
            <a:off x="395536" y="4581128"/>
            <a:ext cx="2376264"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2" name="直線接點 11"/>
          <p:cNvCxnSpPr/>
          <p:nvPr/>
        </p:nvCxnSpPr>
        <p:spPr>
          <a:xfrm>
            <a:off x="395536" y="6093296"/>
            <a:ext cx="2376264" cy="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3" name="直線接點 12"/>
          <p:cNvCxnSpPr/>
          <p:nvPr/>
        </p:nvCxnSpPr>
        <p:spPr>
          <a:xfrm>
            <a:off x="395536" y="4797152"/>
            <a:ext cx="2376264" cy="0"/>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14" name="直線接點 13"/>
          <p:cNvCxnSpPr/>
          <p:nvPr/>
        </p:nvCxnSpPr>
        <p:spPr>
          <a:xfrm>
            <a:off x="395536" y="6381328"/>
            <a:ext cx="2376264" cy="0"/>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sp>
        <p:nvSpPr>
          <p:cNvPr id="16" name="矩形 15"/>
          <p:cNvSpPr/>
          <p:nvPr/>
        </p:nvSpPr>
        <p:spPr>
          <a:xfrm>
            <a:off x="1835696" y="54868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79512" y="2204864"/>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179512" y="2708920"/>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42844" y="4071942"/>
            <a:ext cx="792088"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p:cNvSpPr/>
          <p:nvPr/>
        </p:nvSpPr>
        <p:spPr>
          <a:xfrm>
            <a:off x="142844" y="5357826"/>
            <a:ext cx="1428760" cy="50006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179512" y="1412776"/>
            <a:ext cx="79208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3923928" y="1916832"/>
            <a:ext cx="5220072" cy="707886"/>
          </a:xfrm>
          <a:prstGeom prst="rect">
            <a:avLst/>
          </a:prstGeom>
          <a:solidFill>
            <a:schemeClr val="bg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TW"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For</a:t>
            </a:r>
            <a:r>
              <a:rPr lang="zh-TW" altLang="en-US"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 </a:t>
            </a:r>
            <a:r>
              <a:rPr lang="en-US" altLang="zh-TW"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intent to treatment </a:t>
            </a:r>
            <a:endParaRPr lang="zh-TW" altLang="en-US" sz="4000" dirty="0">
              <a:ln>
                <a:solidFill>
                  <a:schemeClr val="accent3"/>
                </a:solidFill>
              </a:ln>
              <a:solidFill>
                <a:srgbClr val="FF0000"/>
              </a:solidFill>
              <a:latin typeface="Arial Unicode MS" pitchFamily="34" charset="-120"/>
              <a:ea typeface="Arial Unicode MS" pitchFamily="34" charset="-120"/>
              <a:cs typeface="Arial Unicode MS" pitchFamily="34" charset="-120"/>
            </a:endParaRPr>
          </a:p>
        </p:txBody>
      </p:sp>
      <p:sp>
        <p:nvSpPr>
          <p:cNvPr id="29" name="文字方塊 28"/>
          <p:cNvSpPr txBox="1"/>
          <p:nvPr/>
        </p:nvSpPr>
        <p:spPr>
          <a:xfrm>
            <a:off x="4139952" y="2924944"/>
            <a:ext cx="3923928" cy="2677656"/>
          </a:xfrm>
          <a:prstGeom prst="rect">
            <a:avLst/>
          </a:prstGeom>
          <a:noFill/>
        </p:spPr>
        <p:txBody>
          <a:bodyPr wrap="square" rtlCol="0">
            <a:spAutoFit/>
          </a:bodyPr>
          <a:lstStyle/>
          <a:p>
            <a:r>
              <a:rPr lang="en-US" altLang="zh-TW" sz="2800" dirty="0" smtClean="0">
                <a:latin typeface="Arial Unicode MS" pitchFamily="34" charset="-120"/>
                <a:ea typeface="Arial Unicode MS" pitchFamily="34" charset="-120"/>
                <a:cs typeface="Arial Unicode MS" pitchFamily="34" charset="-120"/>
              </a:rPr>
              <a:t>Significant prognostic factor in multivariate analysis:</a:t>
            </a:r>
          </a:p>
          <a:p>
            <a:r>
              <a:rPr lang="en-US" altLang="zh-TW" sz="2800" u="sng" dirty="0" smtClean="0">
                <a:latin typeface="Arial Unicode MS" pitchFamily="34" charset="-120"/>
                <a:ea typeface="Arial Unicode MS" pitchFamily="34" charset="-120"/>
                <a:cs typeface="Arial Unicode MS" pitchFamily="34" charset="-120"/>
              </a:rPr>
              <a:t>aaIPI:2-3</a:t>
            </a:r>
          </a:p>
          <a:p>
            <a:r>
              <a:rPr lang="en-US" altLang="zh-TW" sz="2800" u="sng" dirty="0" err="1" smtClean="0">
                <a:latin typeface="Arial Unicode MS" pitchFamily="34" charset="-120"/>
                <a:ea typeface="Arial Unicode MS" pitchFamily="34" charset="-120"/>
                <a:cs typeface="Arial Unicode MS" pitchFamily="34" charset="-120"/>
              </a:rPr>
              <a:t>Hb</a:t>
            </a:r>
            <a:r>
              <a:rPr lang="en-US" altLang="zh-TW" sz="2800" u="sng" dirty="0" smtClean="0">
                <a:latin typeface="Arial Unicode MS" pitchFamily="34" charset="-120"/>
                <a:ea typeface="Arial Unicode MS" pitchFamily="34" charset="-120"/>
                <a:cs typeface="Arial Unicode MS" pitchFamily="34" charset="-120"/>
              </a:rPr>
              <a:t>&lt;12</a:t>
            </a:r>
          </a:p>
          <a:p>
            <a:r>
              <a:rPr lang="en-US" altLang="zh-TW" sz="2800" u="sng" dirty="0" smtClean="0">
                <a:latin typeface="Arial Unicode MS" pitchFamily="34" charset="-120"/>
                <a:ea typeface="Arial Unicode MS" pitchFamily="34" charset="-120"/>
                <a:cs typeface="Arial Unicode MS" pitchFamily="34" charset="-120"/>
              </a:rPr>
              <a:t>Marrow involvement </a:t>
            </a:r>
          </a:p>
        </p:txBody>
      </p:sp>
      <p:sp>
        <p:nvSpPr>
          <p:cNvPr id="31" name="文字方塊 30"/>
          <p:cNvSpPr txBox="1"/>
          <p:nvPr/>
        </p:nvSpPr>
        <p:spPr>
          <a:xfrm>
            <a:off x="3881114" y="5572140"/>
            <a:ext cx="526288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sz="2400" dirty="0" smtClean="0">
                <a:latin typeface="Arial Unicode MS" pitchFamily="34" charset="-120"/>
                <a:ea typeface="Arial Unicode MS" pitchFamily="34" charset="-120"/>
                <a:cs typeface="Arial Unicode MS" pitchFamily="34" charset="-120"/>
              </a:rPr>
              <a:t>Rituximab or </a:t>
            </a:r>
            <a:r>
              <a:rPr lang="en-US" altLang="zh-TW" sz="2400" dirty="0" err="1" smtClean="0">
                <a:latin typeface="Arial Unicode MS" pitchFamily="34" charset="-120"/>
                <a:ea typeface="Arial Unicode MS" pitchFamily="34" charset="-120"/>
                <a:cs typeface="Arial Unicode MS" pitchFamily="34" charset="-120"/>
              </a:rPr>
              <a:t>Anthracycline</a:t>
            </a:r>
            <a:r>
              <a:rPr lang="en-US" altLang="zh-TW" sz="2400" dirty="0" smtClean="0">
                <a:latin typeface="Arial Unicode MS" pitchFamily="34" charset="-120"/>
                <a:ea typeface="Arial Unicode MS" pitchFamily="34" charset="-120"/>
                <a:cs typeface="Arial Unicode MS" pitchFamily="34" charset="-120"/>
              </a:rPr>
              <a:t> contained therapy  used ≧ 2 cycles  </a:t>
            </a:r>
            <a:endParaRPr lang="zh-TW" altLang="en-US" sz="2400" dirty="0">
              <a:latin typeface="Arial Unicode MS" pitchFamily="34" charset="-120"/>
              <a:ea typeface="Arial Unicode MS" pitchFamily="34" charset="-120"/>
              <a:cs typeface="Arial Unicode MS" pitchFamily="34" charset="-120"/>
            </a:endParaRPr>
          </a:p>
        </p:txBody>
      </p:sp>
      <p:sp>
        <p:nvSpPr>
          <p:cNvPr id="23" name="橢圓 22"/>
          <p:cNvSpPr/>
          <p:nvPr/>
        </p:nvSpPr>
        <p:spPr>
          <a:xfrm>
            <a:off x="285720" y="4214818"/>
            <a:ext cx="50006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285720" y="4500570"/>
            <a:ext cx="500066" cy="50006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1714480" y="928670"/>
            <a:ext cx="92869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2857488" y="928670"/>
            <a:ext cx="92869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linds(horizontal)">
                                      <p:cBhvr>
                                        <p:cTn id="7" dur="500"/>
                                        <p:tgtEl>
                                          <p:spTgt spid="103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blinds(horizontal)">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ox(i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linds(horizontal)">
                                      <p:cBhvr>
                                        <p:cTn id="51" dur="500"/>
                                        <p:tgtEl>
                                          <p:spTgt spid="12"/>
                                        </p:tgtEl>
                                      </p:cBhvr>
                                    </p:animEffect>
                                  </p:childTnLst>
                                </p:cTn>
                              </p:par>
                              <p:par>
                                <p:cTn id="52" presetID="3" presetClass="entr" presetSubtype="1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linds(horizont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13"/>
                                        </p:tgtEl>
                                      </p:cBhvr>
                                    </p:animEffect>
                                    <p:set>
                                      <p:cBhvr>
                                        <p:cTn id="65" dur="1" fill="hold">
                                          <p:stCondLst>
                                            <p:cond delay="499"/>
                                          </p:stCondLst>
                                        </p:cTn>
                                        <p:tgtEl>
                                          <p:spTgt spid="13"/>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3" presetClass="exit" presetSubtype="10" fill="hold" nodeType="withEffect">
                                  <p:stCondLst>
                                    <p:cond delay="0"/>
                                  </p:stCondLst>
                                  <p:childTnLst>
                                    <p:animEffect transition="out" filter="blinds(horizontal)">
                                      <p:cBhvr>
                                        <p:cTn id="70" dur="500"/>
                                        <p:tgtEl>
                                          <p:spTgt spid="12"/>
                                        </p:tgtEl>
                                      </p:cBhvr>
                                    </p:animEffect>
                                    <p:set>
                                      <p:cBhvr>
                                        <p:cTn id="71" dur="1" fill="hold">
                                          <p:stCondLst>
                                            <p:cond delay="499"/>
                                          </p:stCondLst>
                                        </p:cTn>
                                        <p:tgtEl>
                                          <p:spTgt spid="12"/>
                                        </p:tgtEl>
                                        <p:attrNameLst>
                                          <p:attrName>style.visibility</p:attrName>
                                        </p:attrNameLst>
                                      </p:cBhvr>
                                      <p:to>
                                        <p:strVal val="hidden"/>
                                      </p:to>
                                    </p:set>
                                  </p:childTnLst>
                                </p:cTn>
                              </p:par>
                              <p:par>
                                <p:cTn id="72" presetID="3" presetClass="exit" presetSubtype="10" fill="hold" nodeType="withEffect">
                                  <p:stCondLst>
                                    <p:cond delay="0"/>
                                  </p:stCondLst>
                                  <p:childTnLst>
                                    <p:animEffect transition="out" filter="blinds(horizontal)">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blinds(horizontal)">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blinds(horizontal)">
                                      <p:cBhvr>
                                        <p:cTn id="84" dur="500"/>
                                        <p:tgtEl>
                                          <p:spTgt spid="10"/>
                                        </p:tgtEl>
                                      </p:cBhvr>
                                    </p:animEffect>
                                  </p:childTnLst>
                                </p:cTn>
                              </p:par>
                              <p:par>
                                <p:cTn id="85" presetID="3" presetClass="entr" presetSubtype="1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blinds(horizontal)">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blinds(horizontal)">
                                      <p:cBhvr>
                                        <p:cTn id="92" dur="500"/>
                                        <p:tgtEl>
                                          <p:spTgt spid="13"/>
                                        </p:tgtEl>
                                      </p:cBhvr>
                                    </p:animEffect>
                                  </p:childTnLst>
                                </p:cTn>
                              </p:par>
                              <p:par>
                                <p:cTn id="93" presetID="3" presetClass="entr" presetSubtype="10" fill="hold" nodeType="with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blinds(horizontal)">
                                      <p:cBhvr>
                                        <p:cTn id="95" dur="500"/>
                                        <p:tgtEl>
                                          <p:spTgt spid="14"/>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xit" presetSubtype="10" fill="hold" nodeType="clickEffect">
                                  <p:stCondLst>
                                    <p:cond delay="0"/>
                                  </p:stCondLst>
                                  <p:childTnLst>
                                    <p:animEffect transition="out" filter="blinds(horizontal)">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3" presetClass="exit" presetSubtype="10" fill="hold" nodeType="withEffect">
                                  <p:stCondLst>
                                    <p:cond delay="0"/>
                                  </p:stCondLst>
                                  <p:childTnLst>
                                    <p:animEffect transition="out" filter="blinds(horizontal)">
                                      <p:cBhvr>
                                        <p:cTn id="102" dur="500"/>
                                        <p:tgtEl>
                                          <p:spTgt spid="13"/>
                                        </p:tgtEl>
                                      </p:cBhvr>
                                    </p:animEffect>
                                    <p:set>
                                      <p:cBhvr>
                                        <p:cTn id="103" dur="1" fill="hold">
                                          <p:stCondLst>
                                            <p:cond delay="499"/>
                                          </p:stCondLst>
                                        </p:cTn>
                                        <p:tgtEl>
                                          <p:spTgt spid="13"/>
                                        </p:tgtEl>
                                        <p:attrNameLst>
                                          <p:attrName>style.visibility</p:attrName>
                                        </p:attrNameLst>
                                      </p:cBhvr>
                                      <p:to>
                                        <p:strVal val="hidden"/>
                                      </p:to>
                                    </p:set>
                                  </p:childTnLst>
                                </p:cTn>
                              </p:par>
                              <p:par>
                                <p:cTn id="104" presetID="3" presetClass="exit" presetSubtype="10" fill="hold" nodeType="withEffect">
                                  <p:stCondLst>
                                    <p:cond delay="0"/>
                                  </p:stCondLst>
                                  <p:childTnLst>
                                    <p:animEffect transition="out" filter="blinds(horizontal)">
                                      <p:cBhvr>
                                        <p:cTn id="105" dur="500"/>
                                        <p:tgtEl>
                                          <p:spTgt spid="12"/>
                                        </p:tgtEl>
                                      </p:cBhvr>
                                    </p:animEffect>
                                    <p:set>
                                      <p:cBhvr>
                                        <p:cTn id="106" dur="1" fill="hold">
                                          <p:stCondLst>
                                            <p:cond delay="499"/>
                                          </p:stCondLst>
                                        </p:cTn>
                                        <p:tgtEl>
                                          <p:spTgt spid="12"/>
                                        </p:tgtEl>
                                        <p:attrNameLst>
                                          <p:attrName>style.visibility</p:attrName>
                                        </p:attrNameLst>
                                      </p:cBhvr>
                                      <p:to>
                                        <p:strVal val="hidden"/>
                                      </p:to>
                                    </p:set>
                                  </p:childTnLst>
                                </p:cTn>
                              </p:par>
                              <p:par>
                                <p:cTn id="107" presetID="3" presetClass="exit" presetSubtype="10" fill="hold" nodeType="withEffect">
                                  <p:stCondLst>
                                    <p:cond delay="0"/>
                                  </p:stCondLst>
                                  <p:childTnLst>
                                    <p:animEffect transition="out" filter="blinds(horizontal)">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32"/>
                                        </p:tgtEl>
                                      </p:cBhvr>
                                    </p:animEffect>
                                    <p:set>
                                      <p:cBhvr>
                                        <p:cTn id="112" dur="1" fill="hold">
                                          <p:stCondLst>
                                            <p:cond delay="499"/>
                                          </p:stCondLst>
                                        </p:cTn>
                                        <p:tgtEl>
                                          <p:spTgt spid="32"/>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blinds(horizontal)">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blinds(horizontal)">
                                      <p:cBhvr>
                                        <p:cTn id="122" dur="500"/>
                                        <p:tgtEl>
                                          <p:spTgt spid="22"/>
                                        </p:tgtEl>
                                      </p:cBhvr>
                                    </p:animEffect>
                                  </p:childTnLst>
                                </p:cTn>
                              </p:par>
                              <p:par>
                                <p:cTn id="123" presetID="3" presetClass="entr" presetSubtype="10" fill="hold" grpId="0" nodeType="withEffect" nodePh="1">
                                  <p:stCondLst>
                                    <p:cond delay="0"/>
                                  </p:stCondLst>
                                  <p:endCondLst>
                                    <p:cond evt="begin" delay="0">
                                      <p:tn val="123"/>
                                    </p:cond>
                                  </p:endCondLst>
                                  <p:childTnLst>
                                    <p:set>
                                      <p:cBhvr>
                                        <p:cTn id="124" dur="1" fill="hold">
                                          <p:stCondLst>
                                            <p:cond delay="0"/>
                                          </p:stCondLst>
                                        </p:cTn>
                                        <p:tgtEl>
                                          <p:spTgt spid="3">
                                            <p:txEl>
                                              <p:pRg st="0" end="0"/>
                                            </p:txEl>
                                          </p:spTgt>
                                        </p:tgtEl>
                                        <p:attrNameLst>
                                          <p:attrName>style.visibility</p:attrName>
                                        </p:attrNameLst>
                                      </p:cBhvr>
                                      <p:to>
                                        <p:strVal val="visible"/>
                                      </p:to>
                                    </p:set>
                                    <p:animEffect transition="in" filter="blinds(horizontal)">
                                      <p:cBhvr>
                                        <p:cTn id="125" dur="500"/>
                                        <p:tgtEl>
                                          <p:spTgt spid="3">
                                            <p:txEl>
                                              <p:pRg st="0" end="0"/>
                                            </p:txEl>
                                          </p:spTgt>
                                        </p:tgtEl>
                                      </p:cBhvr>
                                    </p:animEffect>
                                  </p:childTnLst>
                                </p:cTn>
                              </p:par>
                              <p:par>
                                <p:cTn id="126" presetID="3" presetClass="entr" presetSubtype="10" fill="hold" grpId="0" nodeType="with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blinds(horizontal)">
                                      <p:cBhvr>
                                        <p:cTn id="128" dur="500"/>
                                        <p:tgtEl>
                                          <p:spTgt spid="17"/>
                                        </p:tgtEl>
                                      </p:cBhvr>
                                    </p:animEffect>
                                  </p:childTnLst>
                                </p:cTn>
                              </p:par>
                              <p:par>
                                <p:cTn id="129" presetID="3" presetClass="entr" presetSubtype="10" fill="hold" grpId="0" nodeType="with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blinds(horizontal)">
                                      <p:cBhvr>
                                        <p:cTn id="131" dur="500"/>
                                        <p:tgtEl>
                                          <p:spTgt spid="18"/>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26"/>
                                        </p:tgtEl>
                                        <p:attrNameLst>
                                          <p:attrName>style.visibility</p:attrName>
                                        </p:attrNameLst>
                                      </p:cBhvr>
                                      <p:to>
                                        <p:strVal val="visible"/>
                                      </p:to>
                                    </p:set>
                                    <p:animEffect transition="in" filter="blinds(horizontal)">
                                      <p:cBhvr>
                                        <p:cTn id="134" dur="500"/>
                                        <p:tgtEl>
                                          <p:spTgt spid="26"/>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29"/>
                                        </p:tgtEl>
                                        <p:attrNameLst>
                                          <p:attrName>style.visibility</p:attrName>
                                        </p:attrNameLst>
                                      </p:cBhvr>
                                      <p:to>
                                        <p:strVal val="visible"/>
                                      </p:to>
                                    </p:set>
                                    <p:animEffect transition="in" filter="blinds(horizontal)">
                                      <p:cBhvr>
                                        <p:cTn id="137" dur="5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2" nodeType="click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blinds(horizontal)">
                                      <p:cBhvr>
                                        <p:cTn id="142" dur="500"/>
                                        <p:tgtEl>
                                          <p:spTgt spid="19"/>
                                        </p:tgtEl>
                                      </p:cBhvr>
                                    </p:animEffect>
                                  </p:childTnLst>
                                </p:cTn>
                              </p:par>
                              <p:par>
                                <p:cTn id="143" presetID="3" presetClass="entr" presetSubtype="10" fill="hold" nodeType="withEffect">
                                  <p:stCondLst>
                                    <p:cond delay="0"/>
                                  </p:stCondLst>
                                  <p:childTnLst>
                                    <p:set>
                                      <p:cBhvr>
                                        <p:cTn id="144" dur="1" fill="hold">
                                          <p:stCondLst>
                                            <p:cond delay="0"/>
                                          </p:stCondLst>
                                        </p:cTn>
                                        <p:tgtEl>
                                          <p:spTgt spid="13"/>
                                        </p:tgtEl>
                                        <p:attrNameLst>
                                          <p:attrName>style.visibility</p:attrName>
                                        </p:attrNameLst>
                                      </p:cBhvr>
                                      <p:to>
                                        <p:strVal val="visible"/>
                                      </p:to>
                                    </p:set>
                                    <p:animEffect transition="in" filter="blinds(horizontal)">
                                      <p:cBhvr>
                                        <p:cTn id="145" dur="500"/>
                                        <p:tgtEl>
                                          <p:spTgt spid="13"/>
                                        </p:tgtEl>
                                      </p:cBhvr>
                                    </p:animEffect>
                                  </p:childTnLst>
                                </p:cTn>
                              </p:par>
                              <p:par>
                                <p:cTn id="146" presetID="3" presetClass="entr" presetSubtype="10" fill="hold" grpId="2" nodeType="withEffect">
                                  <p:stCondLst>
                                    <p:cond delay="0"/>
                                  </p:stCondLst>
                                  <p:childTnLst>
                                    <p:set>
                                      <p:cBhvr>
                                        <p:cTn id="147" dur="1" fill="hold">
                                          <p:stCondLst>
                                            <p:cond delay="0"/>
                                          </p:stCondLst>
                                        </p:cTn>
                                        <p:tgtEl>
                                          <p:spTgt spid="20"/>
                                        </p:tgtEl>
                                        <p:attrNameLst>
                                          <p:attrName>style.visibility</p:attrName>
                                        </p:attrNameLst>
                                      </p:cBhvr>
                                      <p:to>
                                        <p:strVal val="visible"/>
                                      </p:to>
                                    </p:set>
                                    <p:animEffect transition="in" filter="blinds(horizontal)">
                                      <p:cBhvr>
                                        <p:cTn id="148" dur="500"/>
                                        <p:tgtEl>
                                          <p:spTgt spid="20"/>
                                        </p:tgtEl>
                                      </p:cBhvr>
                                    </p:animEffect>
                                  </p:childTnLst>
                                </p:cTn>
                              </p:par>
                              <p:par>
                                <p:cTn id="149" presetID="3" presetClass="entr" presetSubtype="1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blinds(horizontal)">
                                      <p:cBhvr>
                                        <p:cTn id="151" dur="500"/>
                                        <p:tgtEl>
                                          <p:spTgt spid="14"/>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blinds(horizontal)">
                                      <p:cBhvr>
                                        <p:cTn id="1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animBg="1"/>
      <p:bldP spid="17" grpId="0" animBg="1"/>
      <p:bldP spid="18" grpId="0" animBg="1"/>
      <p:bldP spid="19" grpId="0" animBg="1"/>
      <p:bldP spid="19" grpId="1" animBg="1"/>
      <p:bldP spid="19" grpId="2" animBg="1"/>
      <p:bldP spid="20" grpId="0" animBg="1"/>
      <p:bldP spid="20" grpId="1" animBg="1"/>
      <p:bldP spid="20" grpId="2" animBg="1"/>
      <p:bldP spid="22" grpId="0" animBg="1"/>
      <p:bldP spid="26" grpId="0" animBg="1"/>
      <p:bldP spid="29" grpId="0"/>
      <p:bldP spid="31" grpId="0" animBg="1"/>
      <p:bldP spid="23" grpId="0" animBg="1"/>
      <p:bldP spid="23" grpId="1" animBg="1"/>
      <p:bldP spid="30" grpId="0" animBg="1"/>
      <p:bldP spid="30" grpId="1" animBg="1"/>
      <p:bldP spid="32" grpId="0" animBg="1"/>
      <p:bldP spid="32" grpId="1"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26</a:t>
            </a:fld>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1043608" y="285750"/>
            <a:ext cx="7210425" cy="657225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85800" y="133350"/>
            <a:ext cx="7772400" cy="6591300"/>
          </a:xfrm>
          <a:prstGeom prst="rect">
            <a:avLst/>
          </a:prstGeom>
          <a:noFill/>
          <a:ln w="9525">
            <a:noFill/>
            <a:miter lim="800000"/>
            <a:headEnd/>
            <a:tailEnd/>
          </a:ln>
        </p:spPr>
      </p:pic>
      <p:sp>
        <p:nvSpPr>
          <p:cNvPr id="7" name="文字方塊 6"/>
          <p:cNvSpPr txBox="1"/>
          <p:nvPr/>
        </p:nvSpPr>
        <p:spPr>
          <a:xfrm>
            <a:off x="6012160" y="3851756"/>
            <a:ext cx="504056" cy="369332"/>
          </a:xfrm>
          <a:prstGeom prst="rect">
            <a:avLst/>
          </a:prstGeom>
          <a:noFill/>
        </p:spPr>
        <p:txBody>
          <a:bodyPr wrap="square" rtlCol="0">
            <a:spAutoFit/>
          </a:bodyPr>
          <a:lstStyle/>
          <a:p>
            <a:r>
              <a:rPr lang="zh-TW" altLang="en-US" dirty="0" smtClean="0"/>
              <a:t>≥</a:t>
            </a:r>
            <a:endParaRPr lang="zh-TW" altLang="en-US" dirty="0"/>
          </a:p>
        </p:txBody>
      </p:sp>
      <p:sp>
        <p:nvSpPr>
          <p:cNvPr id="9" name="文字方塊 8"/>
          <p:cNvSpPr txBox="1"/>
          <p:nvPr/>
        </p:nvSpPr>
        <p:spPr>
          <a:xfrm>
            <a:off x="6516216" y="4293096"/>
            <a:ext cx="504056" cy="369332"/>
          </a:xfrm>
          <a:prstGeom prst="rect">
            <a:avLst/>
          </a:prstGeom>
          <a:noFill/>
        </p:spPr>
        <p:txBody>
          <a:bodyPr wrap="square" rtlCol="0">
            <a:spAutoFit/>
          </a:bodyPr>
          <a:lstStyle/>
          <a:p>
            <a:r>
              <a:rPr lang="en-US" altLang="zh-TW" dirty="0" smtClean="0"/>
              <a:t>&lt;</a:t>
            </a: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27</a:t>
            </a:fld>
            <a:endParaRPr lang="zh-TW" altLang="en-US"/>
          </a:p>
        </p:txBody>
      </p:sp>
      <p:pic>
        <p:nvPicPr>
          <p:cNvPr id="2050" name="Picture 2"/>
          <p:cNvPicPr>
            <a:picLocks noChangeAspect="1" noChangeArrowheads="1"/>
          </p:cNvPicPr>
          <p:nvPr/>
        </p:nvPicPr>
        <p:blipFill>
          <a:blip r:embed="rId3" cstate="print"/>
          <a:srcRect/>
          <a:stretch>
            <a:fillRect/>
          </a:stretch>
        </p:blipFill>
        <p:spPr bwMode="auto">
          <a:xfrm>
            <a:off x="685800" y="109538"/>
            <a:ext cx="7772400" cy="6638925"/>
          </a:xfrm>
          <a:prstGeom prst="rect">
            <a:avLst/>
          </a:prstGeom>
          <a:noFill/>
          <a:ln w="9525">
            <a:noFill/>
            <a:miter lim="800000"/>
            <a:headEnd/>
            <a:tailEnd/>
          </a:ln>
        </p:spPr>
      </p:pic>
      <p:sp>
        <p:nvSpPr>
          <p:cNvPr id="7" name="文字方塊 6"/>
          <p:cNvSpPr txBox="1"/>
          <p:nvPr/>
        </p:nvSpPr>
        <p:spPr>
          <a:xfrm>
            <a:off x="7020272" y="3501008"/>
            <a:ext cx="504056" cy="369332"/>
          </a:xfrm>
          <a:prstGeom prst="rect">
            <a:avLst/>
          </a:prstGeom>
          <a:noFill/>
        </p:spPr>
        <p:txBody>
          <a:bodyPr wrap="square" rtlCol="0">
            <a:spAutoFit/>
          </a:bodyPr>
          <a:lstStyle/>
          <a:p>
            <a:r>
              <a:rPr lang="zh-TW" altLang="en-US" dirty="0" smtClean="0"/>
              <a:t>≥</a:t>
            </a:r>
            <a:endParaRPr lang="zh-TW" altLang="en-US" dirty="0"/>
          </a:p>
        </p:txBody>
      </p:sp>
      <p:sp>
        <p:nvSpPr>
          <p:cNvPr id="8" name="文字方塊 7"/>
          <p:cNvSpPr txBox="1"/>
          <p:nvPr/>
        </p:nvSpPr>
        <p:spPr>
          <a:xfrm>
            <a:off x="7020272" y="4293096"/>
            <a:ext cx="504056" cy="369332"/>
          </a:xfrm>
          <a:prstGeom prst="rect">
            <a:avLst/>
          </a:prstGeom>
          <a:noFill/>
        </p:spPr>
        <p:txBody>
          <a:bodyPr wrap="square" rtlCol="0">
            <a:spAutoFit/>
          </a:bodyPr>
          <a:lstStyle/>
          <a:p>
            <a:r>
              <a:rPr lang="en-US" altLang="zh-TW" dirty="0" smtClean="0"/>
              <a:t>&lt;</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Prognostic factor in PPT</a:t>
            </a:r>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28</a:t>
            </a:fld>
            <a:endParaRPr lang="zh-TW" altLang="en-US"/>
          </a:p>
        </p:txBody>
      </p:sp>
      <p:sp>
        <p:nvSpPr>
          <p:cNvPr id="6" name="內容版面配置區 5"/>
          <p:cNvSpPr>
            <a:spLocks noGrp="1"/>
          </p:cNvSpPr>
          <p:nvPr>
            <p:ph idx="1"/>
          </p:nvPr>
        </p:nvSpPr>
        <p:spPr/>
        <p:txBody>
          <a:bodyPr/>
          <a:lstStyle/>
          <a:p>
            <a:endParaRPr lang="zh-TW" altLang="en-US" dirty="0"/>
          </a:p>
        </p:txBody>
      </p:sp>
      <p:pic>
        <p:nvPicPr>
          <p:cNvPr id="2049" name="Picture 1"/>
          <p:cNvPicPr>
            <a:picLocks noChangeAspect="1" noChangeArrowheads="1"/>
          </p:cNvPicPr>
          <p:nvPr/>
        </p:nvPicPr>
        <p:blipFill>
          <a:blip r:embed="rId3" cstate="print"/>
          <a:srcRect/>
          <a:stretch>
            <a:fillRect/>
          </a:stretch>
        </p:blipFill>
        <p:spPr bwMode="auto">
          <a:xfrm>
            <a:off x="323528" y="476672"/>
            <a:ext cx="3810000" cy="6105525"/>
          </a:xfrm>
          <a:prstGeom prst="rect">
            <a:avLst/>
          </a:prstGeom>
          <a:noFill/>
          <a:ln w="9525">
            <a:noFill/>
            <a:miter lim="800000"/>
            <a:headEnd/>
            <a:tailEnd/>
          </a:ln>
        </p:spPr>
      </p:pic>
      <p:sp>
        <p:nvSpPr>
          <p:cNvPr id="8" name="矩形 7"/>
          <p:cNvSpPr/>
          <p:nvPr/>
        </p:nvSpPr>
        <p:spPr>
          <a:xfrm>
            <a:off x="1907704" y="404664"/>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23528" y="3356992"/>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323528" y="2852936"/>
            <a:ext cx="100811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4283968" y="1556792"/>
            <a:ext cx="4176464" cy="1323439"/>
          </a:xfrm>
          <a:prstGeom prst="rect">
            <a:avLst/>
          </a:prstGeom>
          <a:solidFill>
            <a:schemeClr val="bg1"/>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TW"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For</a:t>
            </a:r>
            <a:r>
              <a:rPr lang="zh-TW" altLang="en-US"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 </a:t>
            </a:r>
            <a:r>
              <a:rPr lang="en-US" altLang="zh-TW" sz="4000" dirty="0" smtClean="0">
                <a:ln>
                  <a:solidFill>
                    <a:schemeClr val="accent3"/>
                  </a:solidFill>
                </a:ln>
                <a:solidFill>
                  <a:srgbClr val="FF0000"/>
                </a:solidFill>
                <a:latin typeface="Arial Unicode MS" pitchFamily="34" charset="-120"/>
                <a:ea typeface="Arial Unicode MS" pitchFamily="34" charset="-120"/>
                <a:cs typeface="Arial Unicode MS" pitchFamily="34" charset="-120"/>
              </a:rPr>
              <a:t>per-protocol treatment  </a:t>
            </a:r>
            <a:endParaRPr lang="zh-TW" altLang="en-US" sz="4000" dirty="0">
              <a:ln>
                <a:solidFill>
                  <a:schemeClr val="accent3"/>
                </a:solidFill>
              </a:ln>
              <a:solidFill>
                <a:srgbClr val="FF0000"/>
              </a:solidFill>
              <a:latin typeface="Arial Unicode MS" pitchFamily="34" charset="-120"/>
              <a:ea typeface="Arial Unicode MS" pitchFamily="34" charset="-120"/>
              <a:cs typeface="Arial Unicode MS" pitchFamily="34" charset="-120"/>
            </a:endParaRPr>
          </a:p>
        </p:txBody>
      </p:sp>
      <p:sp>
        <p:nvSpPr>
          <p:cNvPr id="12" name="文字方塊 11"/>
          <p:cNvSpPr txBox="1"/>
          <p:nvPr/>
        </p:nvSpPr>
        <p:spPr>
          <a:xfrm>
            <a:off x="4283968" y="3356992"/>
            <a:ext cx="4248472" cy="2246769"/>
          </a:xfrm>
          <a:prstGeom prst="rect">
            <a:avLst/>
          </a:prstGeom>
          <a:noFill/>
        </p:spPr>
        <p:txBody>
          <a:bodyPr wrap="square" rtlCol="0">
            <a:spAutoFit/>
          </a:bodyPr>
          <a:lstStyle/>
          <a:p>
            <a:r>
              <a:rPr lang="en-US" altLang="zh-TW" sz="2800" dirty="0" smtClean="0">
                <a:latin typeface="Arial Unicode MS" pitchFamily="34" charset="-120"/>
                <a:ea typeface="Arial Unicode MS" pitchFamily="34" charset="-120"/>
                <a:cs typeface="Arial Unicode MS" pitchFamily="34" charset="-120"/>
              </a:rPr>
              <a:t>Significant prognostic factor in multivariate analysis:</a:t>
            </a:r>
          </a:p>
          <a:p>
            <a:r>
              <a:rPr lang="en-US" altLang="zh-TW" sz="2800" u="sng" dirty="0" err="1" smtClean="0">
                <a:latin typeface="Arial Unicode MS" pitchFamily="34" charset="-120"/>
                <a:ea typeface="Arial Unicode MS" pitchFamily="34" charset="-120"/>
                <a:cs typeface="Arial Unicode MS" pitchFamily="34" charset="-120"/>
              </a:rPr>
              <a:t>Charlson</a:t>
            </a:r>
            <a:r>
              <a:rPr lang="en-US" altLang="zh-TW" sz="2800" u="sng" dirty="0" smtClean="0">
                <a:latin typeface="Arial Unicode MS" pitchFamily="34" charset="-120"/>
                <a:ea typeface="Arial Unicode MS" pitchFamily="34" charset="-120"/>
                <a:cs typeface="Arial Unicode MS" pitchFamily="34" charset="-120"/>
              </a:rPr>
              <a:t> score index &gt;8</a:t>
            </a:r>
          </a:p>
          <a:p>
            <a:r>
              <a:rPr lang="en-US" altLang="zh-TW" sz="2800" u="sng" dirty="0" smtClean="0">
                <a:latin typeface="Arial Unicode MS" pitchFamily="34" charset="-120"/>
                <a:ea typeface="Arial Unicode MS" pitchFamily="34" charset="-120"/>
                <a:cs typeface="Arial Unicode MS" pitchFamily="34" charset="-120"/>
              </a:rPr>
              <a:t>No complete response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blinds(horizontal)">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29</a:t>
            </a:fld>
            <a:endParaRPr lang="zh-TW" altLang="en-US"/>
          </a:p>
        </p:txBody>
      </p:sp>
      <p:pic>
        <p:nvPicPr>
          <p:cNvPr id="3075" name="Picture 3"/>
          <p:cNvPicPr>
            <a:picLocks noChangeAspect="1" noChangeArrowheads="1"/>
          </p:cNvPicPr>
          <p:nvPr/>
        </p:nvPicPr>
        <p:blipFill>
          <a:blip r:embed="rId3" cstate="print"/>
          <a:srcRect/>
          <a:stretch>
            <a:fillRect/>
          </a:stretch>
        </p:blipFill>
        <p:spPr bwMode="auto">
          <a:xfrm>
            <a:off x="1043608" y="188640"/>
            <a:ext cx="6962725" cy="651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t>Life expectancy in Taiwan </a:t>
            </a:r>
            <a:endParaRPr lang="zh-TW" altLang="en-US" sz="32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dirty="0"/>
          </a:p>
        </p:txBody>
      </p:sp>
      <p:sp>
        <p:nvSpPr>
          <p:cNvPr id="6" name="內容版面配置區 5"/>
          <p:cNvSpPr>
            <a:spLocks noGrp="1"/>
          </p:cNvSpPr>
          <p:nvPr>
            <p:ph idx="1"/>
          </p:nvPr>
        </p:nvSpPr>
        <p:spPr/>
        <p:txBody>
          <a:bodyPr/>
          <a:lstStyle/>
          <a:p>
            <a:endParaRPr lang="zh-TW" altLang="en-US" dirty="0"/>
          </a:p>
        </p:txBody>
      </p:sp>
      <p:pic>
        <p:nvPicPr>
          <p:cNvPr id="7" name="圖片 6"/>
          <p:cNvPicPr/>
          <p:nvPr/>
        </p:nvPicPr>
        <p:blipFill>
          <a:blip r:embed="rId3" cstate="print"/>
          <a:srcRect/>
          <a:stretch>
            <a:fillRect/>
          </a:stretch>
        </p:blipFill>
        <p:spPr bwMode="auto">
          <a:xfrm>
            <a:off x="1357290" y="2071678"/>
            <a:ext cx="6357982" cy="3714776"/>
          </a:xfrm>
          <a:prstGeom prst="rect">
            <a:avLst/>
          </a:prstGeom>
          <a:noFill/>
          <a:ln w="9525">
            <a:noFill/>
            <a:miter lim="800000"/>
            <a:headEnd/>
            <a:tailEnd/>
          </a:ln>
        </p:spPr>
      </p:pic>
      <p:sp>
        <p:nvSpPr>
          <p:cNvPr id="8" name="文字方塊 7"/>
          <p:cNvSpPr txBox="1"/>
          <p:nvPr/>
        </p:nvSpPr>
        <p:spPr>
          <a:xfrm>
            <a:off x="1928794" y="5357826"/>
            <a:ext cx="5000660" cy="246221"/>
          </a:xfrm>
          <a:prstGeom prst="rect">
            <a:avLst/>
          </a:prstGeom>
          <a:noFill/>
        </p:spPr>
        <p:txBody>
          <a:bodyPr wrap="square" rtlCol="0">
            <a:spAutoFit/>
          </a:bodyPr>
          <a:lstStyle/>
          <a:p>
            <a:r>
              <a:rPr lang="en-US" altLang="zh-TW" sz="1000" b="1" dirty="0" smtClean="0">
                <a:latin typeface="+mn-ea"/>
              </a:rPr>
              <a:t>2002   2003   2004   2005   2006  2007   2008   2009   2010   2011  2012</a:t>
            </a:r>
            <a:endParaRPr lang="zh-TW" altLang="en-US" sz="1000" b="1" dirty="0">
              <a:latin typeface="+mn-ea"/>
            </a:endParaRPr>
          </a:p>
        </p:txBody>
      </p:sp>
      <p:sp>
        <p:nvSpPr>
          <p:cNvPr id="9" name="文字方塊 8"/>
          <p:cNvSpPr txBox="1"/>
          <p:nvPr/>
        </p:nvSpPr>
        <p:spPr>
          <a:xfrm>
            <a:off x="1428728" y="2357430"/>
            <a:ext cx="1071570" cy="276999"/>
          </a:xfrm>
          <a:prstGeom prst="rect">
            <a:avLst/>
          </a:prstGeom>
          <a:noFill/>
        </p:spPr>
        <p:txBody>
          <a:bodyPr wrap="square" rtlCol="0">
            <a:spAutoFit/>
          </a:bodyPr>
          <a:lstStyle/>
          <a:p>
            <a:r>
              <a:rPr lang="en-US" altLang="zh-TW" sz="1200" dirty="0" smtClean="0"/>
              <a:t>Years- old </a:t>
            </a:r>
            <a:endParaRPr lang="zh-TW" altLang="en-US" sz="1200" dirty="0"/>
          </a:p>
        </p:txBody>
      </p:sp>
      <p:sp>
        <p:nvSpPr>
          <p:cNvPr id="10" name="文字方塊 9"/>
          <p:cNvSpPr txBox="1"/>
          <p:nvPr/>
        </p:nvSpPr>
        <p:spPr>
          <a:xfrm>
            <a:off x="2428860" y="2143116"/>
            <a:ext cx="4214842" cy="276999"/>
          </a:xfrm>
          <a:prstGeom prst="rect">
            <a:avLst/>
          </a:prstGeom>
          <a:noFill/>
        </p:spPr>
        <p:txBody>
          <a:bodyPr wrap="square" rtlCol="0">
            <a:spAutoFit/>
          </a:bodyPr>
          <a:lstStyle/>
          <a:p>
            <a:r>
              <a:rPr lang="en-US" altLang="zh-TW" sz="1200" dirty="0" smtClean="0"/>
              <a:t>Life expectancy in Taiwan from 2002-2012</a:t>
            </a:r>
            <a:endParaRPr lang="zh-TW" altLang="en-US" sz="1200" dirty="0"/>
          </a:p>
        </p:txBody>
      </p:sp>
      <p:sp>
        <p:nvSpPr>
          <p:cNvPr id="11" name="文字方塊 10"/>
          <p:cNvSpPr txBox="1"/>
          <p:nvPr/>
        </p:nvSpPr>
        <p:spPr>
          <a:xfrm>
            <a:off x="6715140" y="2786058"/>
            <a:ext cx="857256" cy="276999"/>
          </a:xfrm>
          <a:prstGeom prst="rect">
            <a:avLst/>
          </a:prstGeom>
          <a:noFill/>
        </p:spPr>
        <p:txBody>
          <a:bodyPr wrap="square" rtlCol="0">
            <a:spAutoFit/>
          </a:bodyPr>
          <a:lstStyle/>
          <a:p>
            <a:r>
              <a:rPr lang="en-US" altLang="zh-TW" sz="1200" dirty="0" smtClean="0"/>
              <a:t>Female</a:t>
            </a:r>
            <a:endParaRPr lang="zh-TW" altLang="en-US" sz="1200" dirty="0"/>
          </a:p>
        </p:txBody>
      </p:sp>
      <p:sp>
        <p:nvSpPr>
          <p:cNvPr id="12" name="文字方塊 11"/>
          <p:cNvSpPr txBox="1"/>
          <p:nvPr/>
        </p:nvSpPr>
        <p:spPr>
          <a:xfrm>
            <a:off x="6715140" y="4500570"/>
            <a:ext cx="785818" cy="276999"/>
          </a:xfrm>
          <a:prstGeom prst="rect">
            <a:avLst/>
          </a:prstGeom>
          <a:noFill/>
        </p:spPr>
        <p:txBody>
          <a:bodyPr wrap="square" rtlCol="0">
            <a:spAutoFit/>
          </a:bodyPr>
          <a:lstStyle/>
          <a:p>
            <a:r>
              <a:rPr lang="en-US" altLang="zh-TW" sz="1200" dirty="0" smtClean="0"/>
              <a:t>Male</a:t>
            </a:r>
            <a:endParaRPr lang="zh-TW" altLang="en-US" sz="1200" dirty="0"/>
          </a:p>
        </p:txBody>
      </p:sp>
      <p:sp>
        <p:nvSpPr>
          <p:cNvPr id="13" name="文字方塊 12"/>
          <p:cNvSpPr txBox="1"/>
          <p:nvPr/>
        </p:nvSpPr>
        <p:spPr>
          <a:xfrm>
            <a:off x="6786578" y="3643314"/>
            <a:ext cx="785818" cy="276999"/>
          </a:xfrm>
          <a:prstGeom prst="rect">
            <a:avLst/>
          </a:prstGeom>
          <a:noFill/>
        </p:spPr>
        <p:txBody>
          <a:bodyPr wrap="square" rtlCol="0">
            <a:spAutoFit/>
          </a:bodyPr>
          <a:lstStyle/>
          <a:p>
            <a:r>
              <a:rPr lang="en-US" altLang="zh-TW" sz="1200" dirty="0" smtClean="0"/>
              <a:t>All </a:t>
            </a:r>
            <a:endParaRPr lang="zh-TW" altLang="en-US" sz="1200" dirty="0"/>
          </a:p>
        </p:txBody>
      </p:sp>
      <p:sp>
        <p:nvSpPr>
          <p:cNvPr id="14" name="文字方塊 13"/>
          <p:cNvSpPr txBox="1"/>
          <p:nvPr/>
        </p:nvSpPr>
        <p:spPr>
          <a:xfrm>
            <a:off x="2357422" y="5857892"/>
            <a:ext cx="5786478" cy="307777"/>
          </a:xfrm>
          <a:prstGeom prst="rect">
            <a:avLst/>
          </a:prstGeom>
          <a:noFill/>
        </p:spPr>
        <p:txBody>
          <a:bodyPr wrap="square" rtlCol="0">
            <a:spAutoFit/>
          </a:bodyPr>
          <a:lstStyle/>
          <a:p>
            <a:r>
              <a:rPr lang="en-US" altLang="zh-TW" sz="1400" b="1" dirty="0" smtClean="0">
                <a:latin typeface="+mn-ea"/>
              </a:rPr>
              <a:t>Statistics Department, Ministry of The Inferior, Taiwan, 2013 </a:t>
            </a:r>
            <a:endParaRPr lang="zh-TW" altLang="en-US" sz="1400" b="1" dirty="0">
              <a:latin typeface="+mn-ea"/>
            </a:endParaRPr>
          </a:p>
        </p:txBody>
      </p:sp>
      <p:sp>
        <p:nvSpPr>
          <p:cNvPr id="15" name="橢圓 14"/>
          <p:cNvSpPr/>
          <p:nvPr/>
        </p:nvSpPr>
        <p:spPr>
          <a:xfrm>
            <a:off x="1928794" y="4071942"/>
            <a:ext cx="571504" cy="646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接點 16"/>
          <p:cNvCxnSpPr/>
          <p:nvPr/>
        </p:nvCxnSpPr>
        <p:spPr>
          <a:xfrm>
            <a:off x="1928794" y="5572140"/>
            <a:ext cx="42862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0" name="橢圓 19"/>
          <p:cNvSpPr/>
          <p:nvPr/>
        </p:nvSpPr>
        <p:spPr>
          <a:xfrm>
            <a:off x="6215074" y="3500438"/>
            <a:ext cx="571504" cy="655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 name="直線接點 21"/>
          <p:cNvCxnSpPr/>
          <p:nvPr/>
        </p:nvCxnSpPr>
        <p:spPr>
          <a:xfrm>
            <a:off x="6286512" y="5572140"/>
            <a:ext cx="428628" cy="1588"/>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par>
                                <p:cTn id="16" presetID="3" presetClass="entr" presetSubtype="1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linds(horizontal)">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Discussion/conclusion  </a:t>
            </a:r>
            <a:endParaRPr lang="zh-TW" altLang="en-US" dirty="0"/>
          </a:p>
        </p:txBody>
      </p:sp>
      <p:sp>
        <p:nvSpPr>
          <p:cNvPr id="3" name="內容版面配置區 2"/>
          <p:cNvSpPr>
            <a:spLocks noGrp="1"/>
          </p:cNvSpPr>
          <p:nvPr>
            <p:ph idx="1"/>
          </p:nvPr>
        </p:nvSpPr>
        <p:spPr/>
        <p:txBody>
          <a:bodyPr>
            <a:normAutofit fontScale="85000" lnSpcReduction="20000"/>
          </a:bodyPr>
          <a:lstStyle/>
          <a:p>
            <a:pPr>
              <a:lnSpc>
                <a:spcPct val="120000"/>
              </a:lnSpc>
            </a:pPr>
            <a:r>
              <a:rPr lang="en-US" altLang="zh-TW" dirty="0" smtClean="0">
                <a:latin typeface="Arial Unicode MS" pitchFamily="34" charset="-120"/>
                <a:ea typeface="Arial Unicode MS" pitchFamily="34" charset="-120"/>
                <a:cs typeface="Arial Unicode MS" pitchFamily="34" charset="-120"/>
              </a:rPr>
              <a:t>15% of very elderly DLBCL patients DID NOT receive </a:t>
            </a:r>
            <a:r>
              <a:rPr lang="en-US" altLang="zh-TW" dirty="0" err="1" smtClean="0">
                <a:latin typeface="Arial Unicode MS" pitchFamily="34" charset="-120"/>
                <a:ea typeface="Arial Unicode MS" pitchFamily="34" charset="-120"/>
                <a:cs typeface="Arial Unicode MS" pitchFamily="34" charset="-120"/>
              </a:rPr>
              <a:t>immuno</a:t>
            </a:r>
            <a:r>
              <a:rPr lang="en-US" altLang="zh-TW" dirty="0" smtClean="0">
                <a:latin typeface="Arial Unicode MS" pitchFamily="34" charset="-120"/>
                <a:ea typeface="Arial Unicode MS" pitchFamily="34" charset="-120"/>
                <a:cs typeface="Arial Unicode MS" pitchFamily="34" charset="-120"/>
              </a:rPr>
              <a:t>-chemotherapy and 28% of intent-to-treat patients (i.e., 24% of all patients) had early treatment failure (ETF). </a:t>
            </a:r>
          </a:p>
          <a:p>
            <a:pPr lvl="1">
              <a:lnSpc>
                <a:spcPct val="120000"/>
              </a:lnSpc>
            </a:pPr>
            <a:r>
              <a:rPr lang="en-US" altLang="zh-TW" dirty="0" smtClean="0">
                <a:latin typeface="Arial Unicode MS" pitchFamily="34" charset="-120"/>
                <a:ea typeface="Arial Unicode MS" pitchFamily="34" charset="-120"/>
                <a:cs typeface="Arial Unicode MS" pitchFamily="34" charset="-120"/>
              </a:rPr>
              <a:t>Treatment-related toxicities account for the most cases with ETF(52%). </a:t>
            </a:r>
          </a:p>
          <a:p>
            <a:pPr>
              <a:lnSpc>
                <a:spcPct val="120000"/>
              </a:lnSpc>
            </a:pPr>
            <a:r>
              <a:rPr lang="en-US" altLang="zh-TW" dirty="0" smtClean="0">
                <a:latin typeface="Arial Unicode MS" pitchFamily="34" charset="-120"/>
                <a:ea typeface="Arial Unicode MS" pitchFamily="34" charset="-120"/>
                <a:cs typeface="Arial Unicode MS" pitchFamily="34" charset="-120"/>
              </a:rPr>
              <a:t>For ‘very elderly’ DLBCL patients, </a:t>
            </a:r>
            <a:r>
              <a:rPr lang="en-US" altLang="zh-TW" dirty="0" err="1" smtClean="0">
                <a:latin typeface="Arial Unicode MS" pitchFamily="34" charset="-120"/>
                <a:ea typeface="Arial Unicode MS" pitchFamily="34" charset="-120"/>
                <a:cs typeface="Arial Unicode MS" pitchFamily="34" charset="-120"/>
              </a:rPr>
              <a:t>aaIPI</a:t>
            </a:r>
            <a:r>
              <a:rPr lang="en-US" altLang="zh-TW" dirty="0" smtClean="0">
                <a:latin typeface="Arial Unicode MS" pitchFamily="34" charset="-120"/>
                <a:ea typeface="Arial Unicode MS" pitchFamily="34" charset="-120"/>
                <a:cs typeface="Arial Unicode MS" pitchFamily="34" charset="-120"/>
              </a:rPr>
              <a:t>, marrow involvement , </a:t>
            </a:r>
            <a:r>
              <a:rPr lang="en-US" altLang="zh-TW" dirty="0" err="1" smtClean="0">
                <a:latin typeface="Arial Unicode MS" pitchFamily="34" charset="-120"/>
                <a:ea typeface="Arial Unicode MS" pitchFamily="34" charset="-120"/>
                <a:cs typeface="Arial Unicode MS" pitchFamily="34" charset="-120"/>
              </a:rPr>
              <a:t>Hb</a:t>
            </a:r>
            <a:r>
              <a:rPr lang="en-US" altLang="zh-TW" dirty="0" smtClean="0">
                <a:latin typeface="Arial Unicode MS" pitchFamily="34" charset="-120"/>
                <a:ea typeface="Arial Unicode MS" pitchFamily="34" charset="-120"/>
                <a:cs typeface="Arial Unicode MS" pitchFamily="34" charset="-120"/>
              </a:rPr>
              <a:t> level at diagnosis, and treatment or not play important roles in the prognosis</a:t>
            </a:r>
          </a:p>
          <a:p>
            <a:pPr>
              <a:buNone/>
            </a:pPr>
            <a:endParaRPr lang="en-US" altLang="zh-TW" u="sng" dirty="0" smtClean="0"/>
          </a:p>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Conclusion/Discussion</a:t>
            </a:r>
            <a:endParaRPr lang="zh-TW" altLang="en-US" dirty="0"/>
          </a:p>
        </p:txBody>
      </p:sp>
      <p:sp>
        <p:nvSpPr>
          <p:cNvPr id="3" name="內容版面配置區 2"/>
          <p:cNvSpPr>
            <a:spLocks noGrp="1"/>
          </p:cNvSpPr>
          <p:nvPr>
            <p:ph idx="1"/>
          </p:nvPr>
        </p:nvSpPr>
        <p:spPr/>
        <p:txBody>
          <a:bodyPr/>
          <a:lstStyle/>
          <a:p>
            <a:pPr>
              <a:lnSpc>
                <a:spcPct val="120000"/>
              </a:lnSpc>
            </a:pPr>
            <a:r>
              <a:rPr lang="en-US" altLang="zh-TW" sz="2800" dirty="0" smtClean="0">
                <a:latin typeface="Arial Unicode MS" pitchFamily="34" charset="-120"/>
                <a:ea typeface="Arial Unicode MS" pitchFamily="34" charset="-120"/>
                <a:cs typeface="Arial Unicode MS" pitchFamily="34" charset="-120"/>
              </a:rPr>
              <a:t>For ‘intent to treatment’ patients, administration ≥ 2 cycles of </a:t>
            </a:r>
            <a:r>
              <a:rPr lang="en-US" altLang="zh-TW" sz="2800" dirty="0" err="1" smtClean="0">
                <a:latin typeface="Arial Unicode MS" pitchFamily="34" charset="-120"/>
                <a:ea typeface="Arial Unicode MS" pitchFamily="34" charset="-120"/>
                <a:cs typeface="Arial Unicode MS" pitchFamily="34" charset="-120"/>
              </a:rPr>
              <a:t>Rituximab</a:t>
            </a:r>
            <a:r>
              <a:rPr lang="en-US" altLang="zh-TW" sz="2800" dirty="0" smtClean="0">
                <a:latin typeface="Arial Unicode MS" pitchFamily="34" charset="-120"/>
                <a:ea typeface="Arial Unicode MS" pitchFamily="34" charset="-120"/>
                <a:cs typeface="Arial Unicode MS" pitchFamily="34" charset="-120"/>
              </a:rPr>
              <a:t> </a:t>
            </a:r>
          </a:p>
          <a:p>
            <a:pPr>
              <a:lnSpc>
                <a:spcPct val="120000"/>
              </a:lnSpc>
              <a:buNone/>
            </a:pPr>
            <a:r>
              <a:rPr lang="en-US" altLang="zh-TW" sz="2800" dirty="0" smtClean="0">
                <a:latin typeface="Arial Unicode MS" pitchFamily="34" charset="-120"/>
                <a:ea typeface="Arial Unicode MS" pitchFamily="34" charset="-120"/>
                <a:cs typeface="Arial Unicode MS" pitchFamily="34" charset="-120"/>
              </a:rPr>
              <a:t>   or ≥ 2 cycles of anthracycline containing chemotherapy are associated with a better overall survival .</a:t>
            </a:r>
          </a:p>
          <a:p>
            <a:pPr>
              <a:lnSpc>
                <a:spcPct val="120000"/>
              </a:lnSpc>
            </a:pPr>
            <a:r>
              <a:rPr lang="en-US" altLang="zh-TW" sz="2800" dirty="0" smtClean="0">
                <a:latin typeface="Arial Unicode MS" pitchFamily="34" charset="-120"/>
                <a:ea typeface="Arial Unicode MS" pitchFamily="34" charset="-120"/>
                <a:cs typeface="Arial Unicode MS" pitchFamily="34" charset="-120"/>
              </a:rPr>
              <a:t>To improve the prognosis of these frail patients, the initiation of the prospective study to determine appropriate cycles of </a:t>
            </a:r>
            <a:r>
              <a:rPr lang="en-US" altLang="zh-TW" sz="2800" dirty="0" err="1" smtClean="0">
                <a:latin typeface="Arial Unicode MS" pitchFamily="34" charset="-120"/>
                <a:ea typeface="Arial Unicode MS" pitchFamily="34" charset="-120"/>
                <a:cs typeface="Arial Unicode MS" pitchFamily="34" charset="-120"/>
              </a:rPr>
              <a:t>rituximab</a:t>
            </a:r>
            <a:r>
              <a:rPr lang="en-US" altLang="zh-TW" sz="2800" dirty="0" smtClean="0">
                <a:latin typeface="Arial Unicode MS" pitchFamily="34" charset="-120"/>
                <a:ea typeface="Arial Unicode MS" pitchFamily="34" charset="-120"/>
                <a:cs typeface="Arial Unicode MS" pitchFamily="34" charset="-120"/>
              </a:rPr>
              <a:t> and </a:t>
            </a:r>
            <a:r>
              <a:rPr lang="en-US" altLang="zh-TW" sz="2800" dirty="0" err="1" smtClean="0">
                <a:latin typeface="Arial Unicode MS" pitchFamily="34" charset="-120"/>
                <a:ea typeface="Arial Unicode MS" pitchFamily="34" charset="-120"/>
                <a:cs typeface="Arial Unicode MS" pitchFamily="34" charset="-120"/>
              </a:rPr>
              <a:t>anthracycline</a:t>
            </a:r>
            <a:r>
              <a:rPr lang="en-US" altLang="zh-TW" sz="2800" dirty="0" smtClean="0">
                <a:latin typeface="Arial Unicode MS" pitchFamily="34" charset="-120"/>
                <a:ea typeface="Arial Unicode MS" pitchFamily="34" charset="-120"/>
                <a:cs typeface="Arial Unicode MS" pitchFamily="34" charset="-120"/>
              </a:rPr>
              <a:t> is highlighted.   </a:t>
            </a:r>
          </a:p>
          <a:p>
            <a:endParaRPr lang="zh-TW" altLang="en-US" sz="28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fontScale="90000"/>
          </a:bodyPr>
          <a:lstStyle/>
          <a:p>
            <a:r>
              <a:rPr lang="en-US" altLang="zh-TW" dirty="0" smtClean="0"/>
              <a:t>The limitation of our study </a:t>
            </a:r>
            <a:endParaRPr lang="zh-TW" altLang="en-US" dirty="0"/>
          </a:p>
        </p:txBody>
      </p:sp>
      <p:sp>
        <p:nvSpPr>
          <p:cNvPr id="6" name="內容版面配置區 5"/>
          <p:cNvSpPr>
            <a:spLocks noGrp="1"/>
          </p:cNvSpPr>
          <p:nvPr>
            <p:ph idx="1"/>
          </p:nvPr>
        </p:nvSpPr>
        <p:spPr/>
        <p:txBody>
          <a:bodyPr>
            <a:normAutofit fontScale="85000" lnSpcReduction="20000"/>
          </a:bodyPr>
          <a:lstStyle/>
          <a:p>
            <a:r>
              <a:rPr lang="en-US" altLang="zh-TW" dirty="0" smtClean="0">
                <a:latin typeface="Arial Unicode MS" pitchFamily="34" charset="-120"/>
                <a:ea typeface="Arial Unicode MS" pitchFamily="34" charset="-120"/>
                <a:cs typeface="Arial Unicode MS" pitchFamily="34" charset="-120"/>
              </a:rPr>
              <a:t>Retrospective analysis: additional efforts to collect the information about</a:t>
            </a:r>
          </a:p>
          <a:p>
            <a:pPr lvl="1"/>
            <a:r>
              <a:rPr lang="en-US" altLang="zh-TW" dirty="0" smtClean="0">
                <a:latin typeface="Arial Unicode MS" pitchFamily="34" charset="-120"/>
                <a:ea typeface="Arial Unicode MS" pitchFamily="34" charset="-120"/>
                <a:cs typeface="Arial Unicode MS" pitchFamily="34" charset="-120"/>
              </a:rPr>
              <a:t>Dose reduction of chemotherapeutic agents, especially for </a:t>
            </a:r>
            <a:r>
              <a:rPr lang="en-US" altLang="zh-TW" dirty="0" err="1" smtClean="0">
                <a:latin typeface="Arial Unicode MS" pitchFamily="34" charset="-120"/>
                <a:ea typeface="Arial Unicode MS" pitchFamily="34" charset="-120"/>
                <a:cs typeface="Arial Unicode MS" pitchFamily="34" charset="-120"/>
              </a:rPr>
              <a:t>anthracycline</a:t>
            </a:r>
            <a:endParaRPr lang="en-US" altLang="zh-TW" dirty="0" smtClean="0">
              <a:latin typeface="Arial Unicode MS" pitchFamily="34" charset="-120"/>
              <a:ea typeface="Arial Unicode MS" pitchFamily="34" charset="-120"/>
              <a:cs typeface="Arial Unicode MS" pitchFamily="34" charset="-120"/>
            </a:endParaRPr>
          </a:p>
          <a:p>
            <a:pPr lvl="1"/>
            <a:r>
              <a:rPr lang="en-US" altLang="zh-TW" dirty="0" smtClean="0">
                <a:latin typeface="Arial Unicode MS" pitchFamily="34" charset="-120"/>
                <a:ea typeface="Arial Unicode MS" pitchFamily="34" charset="-120"/>
                <a:cs typeface="Arial Unicode MS" pitchFamily="34" charset="-120"/>
              </a:rPr>
              <a:t>Inter-cycle delay </a:t>
            </a:r>
          </a:p>
          <a:p>
            <a:r>
              <a:rPr lang="en-US" altLang="zh-TW" dirty="0" smtClean="0">
                <a:latin typeface="Arial Unicode MS" pitchFamily="34" charset="-120"/>
                <a:ea typeface="Arial Unicode MS" pitchFamily="34" charset="-120"/>
                <a:cs typeface="Arial Unicode MS" pitchFamily="34" charset="-120"/>
              </a:rPr>
              <a:t>Initiation of G-CSF use following chemotherapy and prophylaxis of infection varies and was dependent on the physicians in charge</a:t>
            </a:r>
          </a:p>
          <a:p>
            <a:r>
              <a:rPr lang="en-US" altLang="zh-TW" dirty="0" smtClean="0">
                <a:latin typeface="Arial Unicode MS" pitchFamily="34" charset="-120"/>
                <a:ea typeface="Arial Unicode MS" pitchFamily="34" charset="-120"/>
                <a:cs typeface="Arial Unicode MS" pitchFamily="34" charset="-120"/>
              </a:rPr>
              <a:t>Updated geriatric assessment: not available </a:t>
            </a:r>
            <a:endParaRPr lang="en-US" altLang="zh-TW" dirty="0">
              <a:latin typeface="Arial Unicode MS" pitchFamily="34" charset="-120"/>
              <a:ea typeface="Arial Unicode MS" pitchFamily="34" charset="-120"/>
              <a:cs typeface="Arial Unicode MS" pitchFamily="34" charset="-120"/>
            </a:endParaRPr>
          </a:p>
          <a:p>
            <a:r>
              <a:rPr lang="en-US" altLang="zh-TW" dirty="0" smtClean="0">
                <a:latin typeface="Arial Unicode MS" pitchFamily="34" charset="-120"/>
                <a:ea typeface="Arial Unicode MS" pitchFamily="34" charset="-120"/>
                <a:cs typeface="Arial Unicode MS" pitchFamily="34" charset="-120"/>
              </a:rPr>
              <a:t>The reasons for the final decision of not-to-treat by the patients and family  </a:t>
            </a:r>
          </a:p>
        </p:txBody>
      </p:sp>
      <p:sp>
        <p:nvSpPr>
          <p:cNvPr id="2" name="投影片編號版面配置區 1"/>
          <p:cNvSpPr>
            <a:spLocks noGrp="1"/>
          </p:cNvSpPr>
          <p:nvPr>
            <p:ph type="sldNum" sz="quarter" idx="12"/>
          </p:nvPr>
        </p:nvSpPr>
        <p:spPr/>
        <p:txBody>
          <a:bodyPr/>
          <a:lstStyle/>
          <a:p>
            <a:fld id="{73DA0BB7-265A-403C-9275-D587AB510EDC}" type="slidenum">
              <a:rPr lang="zh-TW" altLang="en-US" smtClean="0"/>
              <a:pPr/>
              <a:t>32</a:t>
            </a:fld>
            <a:endParaRPr lang="zh-TW"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33</a:t>
            </a:fld>
            <a:endParaRPr lang="zh-TW" altLang="en-US"/>
          </a:p>
        </p:txBody>
      </p:sp>
      <p:grpSp>
        <p:nvGrpSpPr>
          <p:cNvPr id="4" name="群組 3"/>
          <p:cNvGrpSpPr/>
          <p:nvPr/>
        </p:nvGrpSpPr>
        <p:grpSpPr>
          <a:xfrm>
            <a:off x="214282" y="2285992"/>
            <a:ext cx="8530476" cy="3265442"/>
            <a:chOff x="-138793" y="565660"/>
            <a:chExt cx="8286719" cy="2479624"/>
          </a:xfrm>
        </p:grpSpPr>
        <p:sp>
          <p:nvSpPr>
            <p:cNvPr id="5" name="圓角矩形 4"/>
            <p:cNvSpPr/>
            <p:nvPr/>
          </p:nvSpPr>
          <p:spPr>
            <a:xfrm>
              <a:off x="-138793" y="565660"/>
              <a:ext cx="8258204" cy="2479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圓角矩形 4"/>
            <p:cNvSpPr/>
            <p:nvPr/>
          </p:nvSpPr>
          <p:spPr>
            <a:xfrm>
              <a:off x="81674" y="1508105"/>
              <a:ext cx="8066252" cy="15097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endParaRPr lang="en-US" sz="6500" kern="1200" dirty="0" smtClean="0"/>
            </a:p>
            <a:p>
              <a:pPr lvl="0" algn="ctr" defTabSz="2889250" rtl="0">
                <a:lnSpc>
                  <a:spcPct val="90000"/>
                </a:lnSpc>
                <a:spcBef>
                  <a:spcPct val="0"/>
                </a:spcBef>
                <a:spcAft>
                  <a:spcPct val="35000"/>
                </a:spcAft>
              </a:pPr>
              <a:endParaRPr lang="en-US" sz="6500" dirty="0" smtClean="0"/>
            </a:p>
            <a:p>
              <a:pPr lvl="0" algn="ctr" defTabSz="2889250" rtl="0">
                <a:lnSpc>
                  <a:spcPct val="90000"/>
                </a:lnSpc>
                <a:spcBef>
                  <a:spcPct val="0"/>
                </a:spcBef>
                <a:spcAft>
                  <a:spcPct val="35000"/>
                </a:spcAft>
              </a:pPr>
              <a:r>
                <a:rPr lang="en-US" sz="6500" kern="1200" dirty="0" smtClean="0"/>
                <a:t>Thank You</a:t>
              </a:r>
              <a:endParaRPr lang="en-US" sz="6600" kern="1200" dirty="0" smtClean="0"/>
            </a:p>
            <a:p>
              <a:pPr lvl="0" algn="ctr" defTabSz="2889250">
                <a:lnSpc>
                  <a:spcPct val="90000"/>
                </a:lnSpc>
                <a:spcBef>
                  <a:spcPct val="0"/>
                </a:spcBef>
                <a:spcAft>
                  <a:spcPct val="35000"/>
                </a:spcAft>
              </a:pPr>
              <a:endParaRPr lang="en-US" altLang="ja-JP" sz="7200" dirty="0" smtClean="0"/>
            </a:p>
            <a:p>
              <a:pPr lvl="0" algn="ctr" defTabSz="2889250" rtl="0">
                <a:lnSpc>
                  <a:spcPct val="90000"/>
                </a:lnSpc>
                <a:spcBef>
                  <a:spcPct val="0"/>
                </a:spcBef>
                <a:spcAft>
                  <a:spcPct val="35000"/>
                </a:spcAft>
              </a:pPr>
              <a:endParaRPr lang="en-US" sz="7200" kern="1200" dirty="0" smtClean="0"/>
            </a:p>
            <a:p>
              <a:pPr lvl="0" algn="ctr" defTabSz="2889250" rtl="0">
                <a:lnSpc>
                  <a:spcPct val="90000"/>
                </a:lnSpc>
                <a:spcBef>
                  <a:spcPct val="0"/>
                </a:spcBef>
                <a:spcAft>
                  <a:spcPct val="35000"/>
                </a:spcAft>
              </a:pPr>
              <a:r>
                <a:rPr lang="en-US" sz="6500" kern="1200" dirty="0" smtClean="0"/>
                <a:t> </a:t>
              </a:r>
              <a:endParaRPr lang="zh-TW" sz="6500" kern="1200" dirty="0"/>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00108"/>
            <a:ext cx="7786742" cy="1143000"/>
          </a:xfrm>
        </p:spPr>
        <p:txBody>
          <a:bodyPr>
            <a:normAutofit fontScale="90000"/>
          </a:bodyPr>
          <a:lstStyle/>
          <a:p>
            <a:r>
              <a:rPr lang="en-US" altLang="zh-TW" dirty="0" smtClean="0">
                <a:effectLst/>
              </a:rPr>
              <a:t>Acknowledgement</a:t>
            </a:r>
            <a:r>
              <a:rPr lang="en-US" altLang="zh-TW" dirty="0">
                <a:effectLst/>
              </a:rPr>
              <a:t> </a:t>
            </a:r>
            <a:br>
              <a:rPr lang="en-US" altLang="zh-TW" dirty="0">
                <a:effectLst/>
              </a:rPr>
            </a:br>
            <a:endParaRPr lang="zh-TW" altLang="en-US" dirty="0"/>
          </a:p>
        </p:txBody>
      </p:sp>
      <p:sp>
        <p:nvSpPr>
          <p:cNvPr id="3" name="內容版面配置區 2"/>
          <p:cNvSpPr>
            <a:spLocks noGrp="1"/>
          </p:cNvSpPr>
          <p:nvPr>
            <p:ph idx="1"/>
          </p:nvPr>
        </p:nvSpPr>
        <p:spPr/>
        <p:txBody>
          <a:bodyPr/>
          <a:lstStyle/>
          <a:p>
            <a:r>
              <a:rPr lang="en-US" altLang="zh-TW" sz="2800" dirty="0" smtClean="0"/>
              <a:t>Taipei Veteran General Hospital, Taiwan</a:t>
            </a:r>
          </a:p>
          <a:p>
            <a:pPr lvl="1"/>
            <a:r>
              <a:rPr lang="en-US" altLang="zh-TW" sz="2400" dirty="0" smtClean="0"/>
              <a:t>Department of Medicine, </a:t>
            </a:r>
          </a:p>
          <a:p>
            <a:pPr lvl="2"/>
            <a:r>
              <a:rPr lang="en-US" altLang="zh-TW" sz="2000" dirty="0" smtClean="0"/>
              <a:t>Division of Hematology and Oncology</a:t>
            </a:r>
          </a:p>
          <a:p>
            <a:pPr lvl="3"/>
            <a:r>
              <a:rPr lang="en-US" sz="1600" dirty="0" smtClean="0"/>
              <a:t>Liang-Tsai Hsiao, Yuan-Bin Yu, Chun-Yu Liu, </a:t>
            </a:r>
            <a:r>
              <a:rPr lang="en-US" sz="1600" dirty="0" err="1" smtClean="0"/>
              <a:t>Jyh</a:t>
            </a:r>
            <a:r>
              <a:rPr lang="en-US" sz="1600" dirty="0" smtClean="0"/>
              <a:t>-</a:t>
            </a:r>
            <a:r>
              <a:rPr lang="en-US" sz="1600" dirty="0" err="1" smtClean="0"/>
              <a:t>Pyng</a:t>
            </a:r>
            <a:r>
              <a:rPr lang="en-US" sz="1600" dirty="0" smtClean="0"/>
              <a:t> </a:t>
            </a:r>
            <a:r>
              <a:rPr lang="en-US" sz="1600" dirty="0" err="1" smtClean="0"/>
              <a:t>Gau</a:t>
            </a:r>
            <a:r>
              <a:rPr lang="en-US" sz="1600" dirty="0" smtClean="0"/>
              <a:t>, Jin-Hwang Liu, Po-Min Chen, Cheng-</a:t>
            </a:r>
            <a:r>
              <a:rPr lang="en-US" sz="1600" dirty="0" err="1" smtClean="0"/>
              <a:t>Hwai</a:t>
            </a:r>
            <a:r>
              <a:rPr lang="en-US" sz="1600" dirty="0" smtClean="0"/>
              <a:t> </a:t>
            </a:r>
            <a:r>
              <a:rPr lang="en-US" sz="1600" dirty="0" err="1" smtClean="0"/>
              <a:t>Tzeng</a:t>
            </a:r>
            <a:endParaRPr lang="en-US" sz="1600" dirty="0" smtClean="0"/>
          </a:p>
          <a:p>
            <a:pPr lvl="2"/>
            <a:r>
              <a:rPr lang="en-US" sz="2000" dirty="0" smtClean="0"/>
              <a:t>Division of Transfusion Medicine,</a:t>
            </a:r>
          </a:p>
          <a:p>
            <a:pPr lvl="3"/>
            <a:r>
              <a:rPr lang="en-US" altLang="zh-TW" sz="1600" dirty="0" err="1" smtClean="0"/>
              <a:t>Tzeon-Jye</a:t>
            </a:r>
            <a:r>
              <a:rPr lang="en-US" altLang="zh-TW" sz="1600" dirty="0" smtClean="0"/>
              <a:t> </a:t>
            </a:r>
            <a:r>
              <a:rPr lang="en-US" altLang="zh-TW" sz="1600" dirty="0" err="1" smtClean="0"/>
              <a:t>Chiou</a:t>
            </a:r>
            <a:r>
              <a:rPr lang="en-US" altLang="zh-TW" sz="1600" dirty="0" smtClean="0"/>
              <a:t>,</a:t>
            </a:r>
          </a:p>
          <a:p>
            <a:pPr lvl="1"/>
            <a:r>
              <a:rPr lang="en-US" sz="2800" dirty="0" smtClean="0"/>
              <a:t>Department of Pathology and Laboratory Medicine</a:t>
            </a:r>
          </a:p>
          <a:p>
            <a:pPr lvl="2"/>
            <a:r>
              <a:rPr lang="en-US" altLang="zh-TW" sz="2000" dirty="0" err="1" smtClean="0"/>
              <a:t>Ching</a:t>
            </a:r>
            <a:r>
              <a:rPr lang="en-US" altLang="zh-TW" sz="2000" smtClean="0"/>
              <a:t>-Fen Yang</a:t>
            </a:r>
            <a:endParaRPr lang="en-US" sz="2000" dirty="0" smtClean="0"/>
          </a:p>
          <a:p>
            <a:pPr>
              <a:buNone/>
            </a:pPr>
            <a:r>
              <a:rPr lang="en-US" sz="2800" dirty="0" smtClean="0"/>
              <a:t>   </a:t>
            </a:r>
            <a:endParaRPr lang="zh-TW" altLang="en-US" sz="2800" dirty="0" smtClean="0"/>
          </a:p>
          <a:p>
            <a:endParaRPr lang="zh-TW" altLang="en-US" sz="240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34</a:t>
            </a:fld>
            <a:endParaRPr lang="zh-TW" altLang="en-US"/>
          </a:p>
        </p:txBody>
      </p:sp>
    </p:spTree>
    <p:extLst>
      <p:ext uri="{BB962C8B-B14F-4D97-AF65-F5344CB8AC3E}">
        <p14:creationId xmlns:p14="http://schemas.microsoft.com/office/powerpoint/2010/main" xmlns="" val="29931848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Age over 60 in Japan</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pic>
        <p:nvPicPr>
          <p:cNvPr id="1026" name="Picture 2"/>
          <p:cNvPicPr>
            <a:picLocks noChangeAspect="1" noChangeArrowheads="1"/>
          </p:cNvPicPr>
          <p:nvPr/>
        </p:nvPicPr>
        <p:blipFill>
          <a:blip r:embed="rId2" cstate="print"/>
          <a:srcRect/>
          <a:stretch>
            <a:fillRect/>
          </a:stretch>
        </p:blipFill>
        <p:spPr bwMode="auto">
          <a:xfrm>
            <a:off x="214282" y="2000240"/>
            <a:ext cx="8381991" cy="3822012"/>
          </a:xfrm>
          <a:prstGeom prst="rect">
            <a:avLst/>
          </a:prstGeom>
          <a:noFill/>
          <a:ln w="9525">
            <a:noFill/>
            <a:miter lim="800000"/>
            <a:headEnd/>
            <a:tailEnd/>
          </a:ln>
          <a:effectLst/>
        </p:spPr>
      </p:pic>
      <p:sp>
        <p:nvSpPr>
          <p:cNvPr id="6" name="文字方塊 5"/>
          <p:cNvSpPr txBox="1"/>
          <p:nvPr/>
        </p:nvSpPr>
        <p:spPr>
          <a:xfrm>
            <a:off x="3929058" y="5786454"/>
            <a:ext cx="4572032" cy="646331"/>
          </a:xfrm>
          <a:prstGeom prst="rect">
            <a:avLst/>
          </a:prstGeom>
          <a:noFill/>
        </p:spPr>
        <p:txBody>
          <a:bodyPr wrap="square" rtlCol="0">
            <a:spAutoFit/>
          </a:bodyPr>
          <a:lstStyle/>
          <a:p>
            <a:r>
              <a:rPr lang="en-US" altLang="zh-TW" b="1" dirty="0" smtClean="0">
                <a:latin typeface="+mj-ea"/>
                <a:ea typeface="+mj-ea"/>
              </a:rPr>
              <a:t>World Health Organization, Global Health Observatory repository </a:t>
            </a:r>
            <a:endParaRPr lang="zh-TW" altLang="en-US" b="1" dirty="0">
              <a:latin typeface="+mj-ea"/>
              <a:ea typeface="+mj-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i="1"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dirty="0"/>
          </a:p>
        </p:txBody>
      </p:sp>
      <p:pic>
        <p:nvPicPr>
          <p:cNvPr id="5" name="Picture 2"/>
          <p:cNvPicPr>
            <a:picLocks noChangeAspect="1" noChangeArrowheads="1"/>
          </p:cNvPicPr>
          <p:nvPr/>
        </p:nvPicPr>
        <p:blipFill>
          <a:blip r:embed="rId3" cstate="print"/>
          <a:srcRect/>
          <a:stretch>
            <a:fillRect/>
          </a:stretch>
        </p:blipFill>
        <p:spPr bwMode="auto">
          <a:xfrm>
            <a:off x="3500430" y="642918"/>
            <a:ext cx="4186337" cy="5710234"/>
          </a:xfrm>
          <a:prstGeom prst="rect">
            <a:avLst/>
          </a:prstGeom>
          <a:noFill/>
          <a:ln w="9525">
            <a:noFill/>
            <a:miter lim="800000"/>
            <a:headEnd/>
            <a:tailEnd/>
          </a:ln>
          <a:effectLst/>
        </p:spPr>
      </p:pic>
      <p:sp>
        <p:nvSpPr>
          <p:cNvPr id="6" name="文字方塊 5"/>
          <p:cNvSpPr txBox="1"/>
          <p:nvPr/>
        </p:nvSpPr>
        <p:spPr>
          <a:xfrm>
            <a:off x="571472" y="2714620"/>
            <a:ext cx="3000396" cy="1384995"/>
          </a:xfrm>
          <a:prstGeom prst="rect">
            <a:avLst/>
          </a:prstGeom>
          <a:noFill/>
        </p:spPr>
        <p:txBody>
          <a:bodyPr wrap="square" rtlCol="0">
            <a:spAutoFit/>
          </a:bodyPr>
          <a:lstStyle/>
          <a:p>
            <a:r>
              <a:rPr lang="en-US" sz="1400" b="1" dirty="0" smtClean="0"/>
              <a:t>Statistics and Information Department</a:t>
            </a:r>
            <a:br>
              <a:rPr lang="en-US" sz="1400" b="1" dirty="0" smtClean="0"/>
            </a:br>
            <a:r>
              <a:rPr lang="en-US" sz="1400" b="1" dirty="0" smtClean="0"/>
              <a:t>Minister's Secretariat</a:t>
            </a:r>
            <a:br>
              <a:rPr lang="en-US" sz="1400" b="1" dirty="0" smtClean="0"/>
            </a:br>
            <a:r>
              <a:rPr lang="en-US" sz="1400" b="1" dirty="0" smtClean="0"/>
              <a:t>Ministry of Health, </a:t>
            </a:r>
            <a:r>
              <a:rPr lang="en-US" sz="1400" b="1" dirty="0" err="1" smtClean="0"/>
              <a:t>Labour</a:t>
            </a:r>
            <a:r>
              <a:rPr lang="en-US" sz="1400" b="1" dirty="0" smtClean="0"/>
              <a:t> and Welfare</a:t>
            </a:r>
            <a:br>
              <a:rPr lang="en-US" sz="1400" b="1" dirty="0" smtClean="0"/>
            </a:br>
            <a:r>
              <a:rPr lang="en-US" sz="1400" b="1" dirty="0" smtClean="0"/>
              <a:t>JAPAN</a:t>
            </a:r>
            <a:endParaRPr lang="en-US" sz="1400" b="1" dirty="0"/>
          </a:p>
        </p:txBody>
      </p:sp>
      <p:pic>
        <p:nvPicPr>
          <p:cNvPr id="2050" name="Picture 2"/>
          <p:cNvPicPr>
            <a:picLocks noChangeAspect="1" noChangeArrowheads="1"/>
          </p:cNvPicPr>
          <p:nvPr/>
        </p:nvPicPr>
        <p:blipFill>
          <a:blip r:embed="rId4" cstate="print"/>
          <a:srcRect/>
          <a:stretch>
            <a:fillRect/>
          </a:stretch>
        </p:blipFill>
        <p:spPr bwMode="auto">
          <a:xfrm>
            <a:off x="428596" y="642918"/>
            <a:ext cx="2495550" cy="819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142844" y="1643050"/>
            <a:ext cx="8286750" cy="40195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pic>
        <p:nvPicPr>
          <p:cNvPr id="5" name="Picture 5" descr="2012-03-01_14-15-28-40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42918"/>
            <a:ext cx="9029700" cy="551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橢圓 5"/>
          <p:cNvSpPr/>
          <p:nvPr/>
        </p:nvSpPr>
        <p:spPr>
          <a:xfrm rot="20895968">
            <a:off x="1766900" y="1850449"/>
            <a:ext cx="2114965" cy="732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
        <p:nvSpPr>
          <p:cNvPr id="7" name="文字方塊 6"/>
          <p:cNvSpPr txBox="1"/>
          <p:nvPr/>
        </p:nvSpPr>
        <p:spPr>
          <a:xfrm>
            <a:off x="3714744" y="6215082"/>
            <a:ext cx="4929222" cy="369332"/>
          </a:xfrm>
          <a:prstGeom prst="rect">
            <a:avLst/>
          </a:prstGeom>
          <a:noFill/>
        </p:spPr>
        <p:txBody>
          <a:bodyPr wrap="square" rtlCol="0">
            <a:spAutoFit/>
          </a:bodyPr>
          <a:lstStyle/>
          <a:p>
            <a:r>
              <a:rPr lang="en-US" altLang="zh-TW" dirty="0" smtClean="0"/>
              <a:t>Cancer. 2007 Aug 15;110(4):896-905.</a:t>
            </a:r>
            <a:endParaRPr lang="zh-TW" altLang="en-US" dirty="0"/>
          </a:p>
        </p:txBody>
      </p:sp>
      <p:sp>
        <p:nvSpPr>
          <p:cNvPr id="8" name="橢圓 7"/>
          <p:cNvSpPr/>
          <p:nvPr/>
        </p:nvSpPr>
        <p:spPr>
          <a:xfrm>
            <a:off x="6858016" y="3429000"/>
            <a:ext cx="785818" cy="440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Arial Unicode MS" pitchFamily="34" charset="-120"/>
                <a:ea typeface="Arial Unicode MS" pitchFamily="34" charset="-120"/>
                <a:cs typeface="Arial Unicode MS" pitchFamily="34" charset="-120"/>
              </a:rPr>
              <a:t>Top 10 cancer in 2009, Taiwan </a:t>
            </a:r>
            <a:endParaRPr lang="zh-TW" altLang="en-US" dirty="0">
              <a:latin typeface="Arial Unicode MS" pitchFamily="34" charset="-120"/>
              <a:ea typeface="Arial Unicode MS" pitchFamily="34" charset="-120"/>
              <a:cs typeface="Arial Unicode MS" pitchFamily="34" charset="-120"/>
            </a:endParaRPr>
          </a:p>
        </p:txBody>
      </p:sp>
      <p:sp>
        <p:nvSpPr>
          <p:cNvPr id="8" name="內容版面配置區 7"/>
          <p:cNvSpPr>
            <a:spLocks noGrp="1"/>
          </p:cNvSpPr>
          <p:nvPr>
            <p:ph idx="1"/>
          </p:nvPr>
        </p:nvSpPr>
        <p:spPr/>
        <p:txBody>
          <a:bodyPr/>
          <a:lstStyle/>
          <a:p>
            <a:endParaRPr lang="zh-TW" altLang="en-US" dirty="0"/>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7</a:t>
            </a:fld>
            <a:endParaRPr lang="zh-TW" altLang="en-US"/>
          </a:p>
        </p:txBody>
      </p:sp>
      <p:pic>
        <p:nvPicPr>
          <p:cNvPr id="3076" name="Picture 4"/>
          <p:cNvPicPr>
            <a:picLocks noChangeAspect="1" noChangeArrowheads="1"/>
          </p:cNvPicPr>
          <p:nvPr/>
        </p:nvPicPr>
        <p:blipFill>
          <a:blip r:embed="rId3" cstate="print"/>
          <a:srcRect/>
          <a:stretch>
            <a:fillRect/>
          </a:stretch>
        </p:blipFill>
        <p:spPr bwMode="auto">
          <a:xfrm>
            <a:off x="0" y="2780928"/>
            <a:ext cx="4762500" cy="3324225"/>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4644009" y="2780928"/>
            <a:ext cx="4499992" cy="3312368"/>
          </a:xfrm>
          <a:prstGeom prst="rect">
            <a:avLst/>
          </a:prstGeom>
          <a:noFill/>
          <a:ln w="9525">
            <a:noFill/>
            <a:miter lim="800000"/>
            <a:headEnd/>
            <a:tailEnd/>
          </a:ln>
        </p:spPr>
      </p:pic>
      <p:sp>
        <p:nvSpPr>
          <p:cNvPr id="10" name="橢圓 9"/>
          <p:cNvSpPr/>
          <p:nvPr/>
        </p:nvSpPr>
        <p:spPr>
          <a:xfrm>
            <a:off x="3059832" y="5661248"/>
            <a:ext cx="1853968" cy="625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1331640" y="3356992"/>
            <a:ext cx="504056"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Age in 60-80 years-old </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sp>
        <p:nvSpPr>
          <p:cNvPr id="6" name="文字方塊 5"/>
          <p:cNvSpPr txBox="1"/>
          <p:nvPr/>
        </p:nvSpPr>
        <p:spPr>
          <a:xfrm>
            <a:off x="285720" y="5929330"/>
            <a:ext cx="9001188" cy="892552"/>
          </a:xfrm>
          <a:prstGeom prst="rect">
            <a:avLst/>
          </a:prstGeom>
          <a:noFill/>
        </p:spPr>
        <p:txBody>
          <a:bodyPr wrap="square" rtlCol="0">
            <a:spAutoFit/>
          </a:bodyPr>
          <a:lstStyle/>
          <a:p>
            <a:r>
              <a:rPr lang="en-US" sz="1600" dirty="0" err="1" smtClean="0"/>
              <a:t>Groupe</a:t>
            </a:r>
            <a:r>
              <a:rPr lang="en-US" sz="1600" dirty="0" smtClean="0"/>
              <a:t> </a:t>
            </a:r>
            <a:r>
              <a:rPr lang="en-US" sz="1600" dirty="0" err="1" smtClean="0"/>
              <a:t>d’Etude</a:t>
            </a:r>
            <a:r>
              <a:rPr lang="en-US" sz="1600" dirty="0" smtClean="0"/>
              <a:t> des </a:t>
            </a:r>
            <a:r>
              <a:rPr lang="en-US" sz="1600" dirty="0" err="1" smtClean="0"/>
              <a:t>Lymphomes</a:t>
            </a:r>
            <a:r>
              <a:rPr lang="en-US" sz="1600" dirty="0" smtClean="0"/>
              <a:t> de </a:t>
            </a:r>
            <a:r>
              <a:rPr lang="en-US" sz="1600" dirty="0" err="1" smtClean="0"/>
              <a:t>l’Adulte</a:t>
            </a:r>
            <a:r>
              <a:rPr lang="en-US" sz="1600" dirty="0" smtClean="0"/>
              <a:t> study in patients 60 to 80 years old</a:t>
            </a:r>
          </a:p>
          <a:p>
            <a:r>
              <a:rPr lang="en-US" dirty="0" smtClean="0"/>
              <a:t>                                                     N </a:t>
            </a:r>
            <a:r>
              <a:rPr lang="en-US" dirty="0" err="1" smtClean="0"/>
              <a:t>Engl</a:t>
            </a:r>
            <a:r>
              <a:rPr lang="en-US" dirty="0" smtClean="0"/>
              <a:t> J Med, Vol. 346, No. 4 </a:t>
            </a:r>
            <a:endParaRPr lang="zh-TW" altLang="en-US" dirty="0" smtClean="0"/>
          </a:p>
          <a:p>
            <a:endParaRPr lang="zh-TW" altLang="en-US" dirty="0"/>
          </a:p>
        </p:txBody>
      </p:sp>
      <p:pic>
        <p:nvPicPr>
          <p:cNvPr id="1027" name="Picture 3"/>
          <p:cNvPicPr>
            <a:picLocks noChangeAspect="1" noChangeArrowheads="1"/>
          </p:cNvPicPr>
          <p:nvPr/>
        </p:nvPicPr>
        <p:blipFill>
          <a:blip r:embed="rId3" cstate="print"/>
          <a:srcRect/>
          <a:stretch>
            <a:fillRect/>
          </a:stretch>
        </p:blipFill>
        <p:spPr bwMode="auto">
          <a:xfrm>
            <a:off x="1285852" y="1428736"/>
            <a:ext cx="6267450" cy="4486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latin typeface="Arial Unicode MS" pitchFamily="34" charset="-120"/>
                <a:ea typeface="Arial Unicode MS" pitchFamily="34" charset="-120"/>
                <a:cs typeface="Arial Unicode MS" pitchFamily="34" charset="-120"/>
              </a:rPr>
              <a:t>Difficult in treating very elderly (age ≥ 80yrs) NHL</a:t>
            </a:r>
            <a:endParaRPr lang="zh-TW" altLang="en-US" dirty="0">
              <a:latin typeface="Arial Unicode MS" pitchFamily="34" charset="-120"/>
              <a:ea typeface="Arial Unicode MS" pitchFamily="34" charset="-120"/>
              <a:cs typeface="Arial Unicode MS" pitchFamily="34" charset="-120"/>
            </a:endParaRPr>
          </a:p>
        </p:txBody>
      </p:sp>
      <p:sp>
        <p:nvSpPr>
          <p:cNvPr id="3" name="內容版面配置區 2"/>
          <p:cNvSpPr>
            <a:spLocks noGrp="1"/>
          </p:cNvSpPr>
          <p:nvPr>
            <p:ph idx="1"/>
          </p:nvPr>
        </p:nvSpPr>
        <p:spPr/>
        <p:txBody>
          <a:bodyPr>
            <a:normAutofit lnSpcReduction="10000"/>
          </a:bodyPr>
          <a:lstStyle/>
          <a:p>
            <a:r>
              <a:rPr lang="en-US" altLang="zh-TW" dirty="0" smtClean="0">
                <a:latin typeface="Arial Unicode MS" pitchFamily="34" charset="-120"/>
                <a:ea typeface="Arial Unicode MS" pitchFamily="34" charset="-120"/>
                <a:cs typeface="Arial Unicode MS" pitchFamily="34" charset="-120"/>
              </a:rPr>
              <a:t>Multiple co-morbid illness </a:t>
            </a:r>
          </a:p>
          <a:p>
            <a:r>
              <a:rPr lang="en-US" altLang="zh-TW" dirty="0" smtClean="0">
                <a:latin typeface="Arial Unicode MS" pitchFamily="34" charset="-120"/>
                <a:ea typeface="Arial Unicode MS" pitchFamily="34" charset="-120"/>
                <a:cs typeface="Arial Unicode MS" pitchFamily="34" charset="-120"/>
              </a:rPr>
              <a:t>Decreased portal/renal perfusion flow  </a:t>
            </a:r>
          </a:p>
          <a:p>
            <a:r>
              <a:rPr lang="en-US" altLang="zh-TW" dirty="0" smtClean="0">
                <a:latin typeface="Arial Unicode MS" pitchFamily="34" charset="-120"/>
                <a:ea typeface="Arial Unicode MS" pitchFamily="34" charset="-120"/>
                <a:cs typeface="Arial Unicode MS" pitchFamily="34" charset="-120"/>
              </a:rPr>
              <a:t>Altered pharmacokinetics</a:t>
            </a:r>
          </a:p>
          <a:p>
            <a:r>
              <a:rPr lang="en-US" altLang="zh-TW" dirty="0" smtClean="0">
                <a:latin typeface="Arial Unicode MS" pitchFamily="34" charset="-120"/>
                <a:ea typeface="Arial Unicode MS" pitchFamily="34" charset="-120"/>
                <a:cs typeface="Arial Unicode MS" pitchFamily="34" charset="-120"/>
              </a:rPr>
              <a:t>Decreased bone marrow </a:t>
            </a:r>
            <a:r>
              <a:rPr lang="en-US" altLang="zh-TW" dirty="0" err="1" smtClean="0">
                <a:latin typeface="Arial Unicode MS" pitchFamily="34" charset="-120"/>
                <a:ea typeface="Arial Unicode MS" pitchFamily="34" charset="-120"/>
                <a:cs typeface="Arial Unicode MS" pitchFamily="34" charset="-120"/>
              </a:rPr>
              <a:t>hematopioetic</a:t>
            </a:r>
            <a:r>
              <a:rPr lang="en-US" altLang="zh-TW" dirty="0" smtClean="0">
                <a:latin typeface="Arial Unicode MS" pitchFamily="34" charset="-120"/>
                <a:ea typeface="Arial Unicode MS" pitchFamily="34" charset="-120"/>
                <a:cs typeface="Arial Unicode MS" pitchFamily="34" charset="-120"/>
              </a:rPr>
              <a:t> reserve </a:t>
            </a:r>
          </a:p>
          <a:p>
            <a:r>
              <a:rPr lang="en-US" altLang="zh-TW" dirty="0" smtClean="0">
                <a:latin typeface="Arial Unicode MS" pitchFamily="34" charset="-120"/>
                <a:ea typeface="Arial Unicode MS" pitchFamily="34" charset="-120"/>
                <a:cs typeface="Arial Unicode MS" pitchFamily="34" charset="-120"/>
              </a:rPr>
              <a:t>Poor compliance and tolerance </a:t>
            </a:r>
          </a:p>
          <a:p>
            <a:r>
              <a:rPr lang="en-US" altLang="zh-TW" dirty="0" smtClean="0">
                <a:latin typeface="Arial Unicode MS" pitchFamily="34" charset="-120"/>
                <a:ea typeface="Arial Unicode MS" pitchFamily="34" charset="-120"/>
                <a:cs typeface="Arial Unicode MS" pitchFamily="34" charset="-120"/>
              </a:rPr>
              <a:t>Exclude in clinical trial, no available guideline</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a:p>
        </p:txBody>
      </p:sp>
      <p:sp>
        <p:nvSpPr>
          <p:cNvPr id="6" name="文字方塊 5"/>
          <p:cNvSpPr txBox="1"/>
          <p:nvPr/>
        </p:nvSpPr>
        <p:spPr>
          <a:xfrm>
            <a:off x="2843808" y="6021288"/>
            <a:ext cx="5472608" cy="369332"/>
          </a:xfrm>
          <a:prstGeom prst="rect">
            <a:avLst/>
          </a:prstGeom>
          <a:noFill/>
        </p:spPr>
        <p:txBody>
          <a:bodyPr wrap="square" rtlCol="0">
            <a:spAutoFit/>
          </a:bodyPr>
          <a:lstStyle/>
          <a:p>
            <a:r>
              <a:rPr lang="en-US" altLang="zh-TW" dirty="0" smtClean="0">
                <a:latin typeface="Arial Unicode MS" pitchFamily="34" charset="-120"/>
                <a:ea typeface="Arial Unicode MS" pitchFamily="34" charset="-120"/>
                <a:cs typeface="Arial Unicode MS" pitchFamily="34" charset="-120"/>
              </a:rPr>
              <a:t>Westin EH ,et al . </a:t>
            </a:r>
            <a:r>
              <a:rPr lang="en-US" altLang="zh-TW" dirty="0" err="1" smtClean="0">
                <a:latin typeface="Arial Unicode MS" pitchFamily="34" charset="-120"/>
                <a:ea typeface="Arial Unicode MS" pitchFamily="34" charset="-120"/>
                <a:cs typeface="Arial Unicode MS" pitchFamily="34" charset="-120"/>
              </a:rPr>
              <a:t>Semin</a:t>
            </a:r>
            <a:r>
              <a:rPr lang="en-US" altLang="zh-TW" dirty="0" smtClean="0">
                <a:latin typeface="Arial Unicode MS" pitchFamily="34" charset="-120"/>
                <a:ea typeface="Arial Unicode MS" pitchFamily="34" charset="-120"/>
                <a:cs typeface="Arial Unicode MS" pitchFamily="34" charset="-120"/>
              </a:rPr>
              <a:t> </a:t>
            </a:r>
            <a:r>
              <a:rPr lang="en-US" altLang="zh-TW" dirty="0" err="1" smtClean="0">
                <a:latin typeface="Arial Unicode MS" pitchFamily="34" charset="-120"/>
                <a:ea typeface="Arial Unicode MS" pitchFamily="34" charset="-120"/>
                <a:cs typeface="Arial Unicode MS" pitchFamily="34" charset="-120"/>
              </a:rPr>
              <a:t>Oncol</a:t>
            </a:r>
            <a:r>
              <a:rPr lang="en-US" altLang="zh-TW" dirty="0" smtClean="0">
                <a:latin typeface="Arial Unicode MS" pitchFamily="34" charset="-120"/>
                <a:ea typeface="Arial Unicode MS" pitchFamily="34" charset="-120"/>
                <a:cs typeface="Arial Unicode MS" pitchFamily="34" charset="-120"/>
              </a:rPr>
              <a:t>  2004; 31: 198–205</a:t>
            </a:r>
            <a:r>
              <a:rPr lang="en-US" altLang="zh-TW" dirty="0" smtClean="0"/>
              <a:t>.</a:t>
            </a:r>
            <a:endParaRPr lang="zh-TW" alt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GHTPE">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 3">
      <a:majorFont>
        <a:latin typeface="Arial Black"/>
        <a:ea typeface="標楷體"/>
        <a:cs typeface=""/>
      </a:majorFont>
      <a:minorFont>
        <a:latin typeface="Arial Black"/>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7725</TotalTime>
  <Words>2654</Words>
  <Application>Microsoft Office PowerPoint</Application>
  <PresentationFormat>如螢幕大小 (4:3)</PresentationFormat>
  <Paragraphs>280</Paragraphs>
  <Slides>34</Slides>
  <Notes>31</Notes>
  <HiddenSlides>8</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VGHTPE</vt:lpstr>
      <vt:lpstr>投影片 1</vt:lpstr>
      <vt:lpstr>DLBCL of the elderly in age older than life expectancy  the single institute  experience in Taiwan </vt:lpstr>
      <vt:lpstr>Life expectancy in Taiwan </vt:lpstr>
      <vt:lpstr>Age over 60 in Japan</vt:lpstr>
      <vt:lpstr>投影片 5</vt:lpstr>
      <vt:lpstr>投影片 6</vt:lpstr>
      <vt:lpstr>Top 10 cancer in 2009, Taiwan </vt:lpstr>
      <vt:lpstr>Age in 60-80 years-old </vt:lpstr>
      <vt:lpstr>Difficult in treating very elderly (age ≥ 80yrs) NHL</vt:lpstr>
      <vt:lpstr>Aims of study</vt:lpstr>
      <vt:lpstr>Patients and methods </vt:lpstr>
      <vt:lpstr>Patients and methods </vt:lpstr>
      <vt:lpstr>Patients and methods </vt:lpstr>
      <vt:lpstr>Results </vt:lpstr>
      <vt:lpstr>Result </vt:lpstr>
      <vt:lpstr>Characteristics in morbidities </vt:lpstr>
      <vt:lpstr>Treatment subgroups  </vt:lpstr>
      <vt:lpstr>Survival in each group </vt:lpstr>
      <vt:lpstr>Characteristics in  No treatment VS Intent to treatment </vt:lpstr>
      <vt:lpstr>Characteristic in  early treatment faiulre VS per-protocol treatment </vt:lpstr>
      <vt:lpstr>Early treatment failures</vt:lpstr>
      <vt:lpstr>投影片 22</vt:lpstr>
      <vt:lpstr>投影片 23</vt:lpstr>
      <vt:lpstr>Prognostic facotr in all patients</vt:lpstr>
      <vt:lpstr>Prognostic factor in ITT </vt:lpstr>
      <vt:lpstr>投影片 26</vt:lpstr>
      <vt:lpstr>投影片 27</vt:lpstr>
      <vt:lpstr>Prognostic factor in PPT</vt:lpstr>
      <vt:lpstr>投影片 29</vt:lpstr>
      <vt:lpstr>Discussion/conclusion  </vt:lpstr>
      <vt:lpstr>Conclusion/Discussion</vt:lpstr>
      <vt:lpstr>The limitation of our study </vt:lpstr>
      <vt:lpstr>投影片 33</vt:lpstr>
      <vt:lpstr>Acknowledgement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reading</dc:title>
  <dc:creator>shulin</dc:creator>
  <cp:lastModifiedBy>shulin</cp:lastModifiedBy>
  <cp:revision>694</cp:revision>
  <dcterms:modified xsi:type="dcterms:W3CDTF">2013-09-01T12:19:34Z</dcterms:modified>
</cp:coreProperties>
</file>