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2013/8/26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2013/8/26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2506" y="3933056"/>
            <a:ext cx="6002595" cy="1503618"/>
          </a:xfrm>
        </p:spPr>
        <p:txBody>
          <a:bodyPr/>
          <a:lstStyle/>
          <a:p>
            <a:r>
              <a:rPr lang="en-US" altLang="zh-TW" b="1" dirty="0" smtClean="0"/>
              <a:t>Supervisor: VS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高志平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/>
              <a:t>Reporter: R4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張妙而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7" y="664265"/>
            <a:ext cx="81819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8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7524" y="188640"/>
            <a:ext cx="8075240" cy="936104"/>
          </a:xfrm>
        </p:spPr>
        <p:txBody>
          <a:bodyPr>
            <a:normAutofit/>
          </a:bodyPr>
          <a:lstStyle/>
          <a:p>
            <a:r>
              <a:rPr lang="en-US" altLang="zh-TW" sz="26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Cytogenetics</a:t>
            </a:r>
            <a:r>
              <a:rPr lang="en-US" altLang="zh-TW" sz="26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CNAs, and UPDs at diagnosis and relapse</a:t>
            </a:r>
            <a:endParaRPr lang="zh-TW" altLang="en-US" sz="26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altLang="zh-TW" sz="2000" dirty="0" smtClean="0"/>
              <a:t>CNA: copy </a:t>
            </a:r>
            <a:r>
              <a:rPr lang="en-US" altLang="zh-TW" sz="2000" dirty="0"/>
              <a:t>number </a:t>
            </a:r>
            <a:r>
              <a:rPr lang="en-US" altLang="zh-TW" sz="2000" dirty="0" smtClean="0"/>
              <a:t>alterations, UPD: </a:t>
            </a:r>
            <a:r>
              <a:rPr lang="en-US" altLang="zh-TW" sz="2000" dirty="0" err="1" smtClean="0"/>
              <a:t>uniparental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disomies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057845" y="4881336"/>
            <a:ext cx="7172325" cy="813153"/>
            <a:chOff x="1242189" y="5831461"/>
            <a:chExt cx="7172325" cy="81315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189" y="5831461"/>
              <a:ext cx="71723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189" y="6355336"/>
              <a:ext cx="953547" cy="28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群組 11"/>
          <p:cNvGrpSpPr/>
          <p:nvPr/>
        </p:nvGrpSpPr>
        <p:grpSpPr>
          <a:xfrm>
            <a:off x="1222345" y="1463116"/>
            <a:ext cx="6705600" cy="3409950"/>
            <a:chOff x="1242189" y="2132856"/>
            <a:chExt cx="6705600" cy="34099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189" y="2132856"/>
              <a:ext cx="6705600" cy="340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1367644" y="3556993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0000"/>
                  </a:solidFill>
                </a:rPr>
                <a:t>11/53 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267744" y="3012921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0000"/>
                  </a:solidFill>
                </a:rPr>
                <a:t>2/53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317228" y="4432094"/>
              <a:ext cx="9028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0000"/>
                  </a:solidFill>
                </a:rPr>
                <a:t>17/53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143567" y="3644459"/>
              <a:ext cx="9028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>
                  <a:solidFill>
                    <a:srgbClr val="FF0000"/>
                  </a:solidFill>
                </a:rPr>
                <a:t>6</a:t>
              </a:r>
              <a:r>
                <a:rPr lang="en-US" altLang="zh-TW" sz="2000" b="1" dirty="0" smtClean="0">
                  <a:solidFill>
                    <a:srgbClr val="FF0000"/>
                  </a:solidFill>
                </a:rPr>
                <a:t>/53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684260" y="3124590"/>
              <a:ext cx="9697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>
                  <a:solidFill>
                    <a:srgbClr val="FF0000"/>
                  </a:solidFill>
                </a:rPr>
                <a:t>6</a:t>
              </a:r>
              <a:r>
                <a:rPr lang="en-US" altLang="zh-TW" sz="2000" b="1" dirty="0" smtClean="0">
                  <a:solidFill>
                    <a:srgbClr val="FF0000"/>
                  </a:solidFill>
                </a:rPr>
                <a:t>/53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611559" y="5694489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Mean number of </a:t>
            </a:r>
            <a:r>
              <a:rPr lang="en-US" altLang="zh-TW" sz="2000" b="1" dirty="0" err="1" smtClean="0"/>
              <a:t>abberations</a:t>
            </a:r>
            <a:r>
              <a:rPr lang="en-US" altLang="zh-TW" sz="2000" b="1" dirty="0" smtClean="0"/>
              <a:t> </a:t>
            </a:r>
            <a:r>
              <a:rPr lang="en-US" altLang="zh-TW" sz="2000" b="1" dirty="0" smtClean="0">
                <a:solidFill>
                  <a:srgbClr val="FFFF00"/>
                </a:solidFill>
              </a:rPr>
              <a:t>0.28</a:t>
            </a:r>
            <a:r>
              <a:rPr lang="en-US" altLang="zh-TW" sz="2000" b="1" dirty="0" smtClean="0"/>
              <a:t> per case/diagnosis to</a:t>
            </a:r>
            <a:r>
              <a:rPr lang="en-US" altLang="zh-TW" sz="2000" b="1" dirty="0" smtClean="0">
                <a:solidFill>
                  <a:srgbClr val="FFFF00"/>
                </a:solidFill>
              </a:rPr>
              <a:t> 1.06 </a:t>
            </a:r>
            <a:r>
              <a:rPr lang="en-US" altLang="zh-TW" sz="2000" b="1" dirty="0" smtClean="0"/>
              <a:t>per case/relapse</a:t>
            </a:r>
          </a:p>
          <a:p>
            <a:r>
              <a:rPr lang="en-US" altLang="zh-TW" sz="2000" b="1" dirty="0"/>
              <a:t>(paired Student t test, </a:t>
            </a:r>
            <a:r>
              <a:rPr lang="en-US" altLang="zh-TW" sz="2000" b="1" dirty="0" smtClean="0"/>
              <a:t>P=0.002</a:t>
            </a:r>
            <a:r>
              <a:rPr lang="en-US" altLang="zh-TW" sz="2000" b="1" dirty="0"/>
              <a:t>)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625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1095375" y="647898"/>
            <a:ext cx="6953250" cy="4410075"/>
            <a:chOff x="1095375" y="1628800"/>
            <a:chExt cx="6953250" cy="44100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5" y="1628800"/>
              <a:ext cx="6953250" cy="441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757909" y="4943623"/>
              <a:ext cx="864096" cy="576064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788024" y="3140968"/>
              <a:ext cx="864096" cy="2376264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cxnSp>
          <p:nvCxnSpPr>
            <p:cNvPr id="8" name="直線單箭頭接點 7"/>
            <p:cNvCxnSpPr/>
            <p:nvPr/>
          </p:nvCxnSpPr>
          <p:spPr>
            <a:xfrm flipV="1">
              <a:off x="3707904" y="4329100"/>
              <a:ext cx="936104" cy="900100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 flipV="1">
              <a:off x="3622005" y="2852936"/>
              <a:ext cx="1166019" cy="192621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47" y="5372395"/>
            <a:ext cx="706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6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0555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115616" y="5805264"/>
            <a:ext cx="6768752" cy="360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187624" y="260648"/>
            <a:ext cx="6552728" cy="6197153"/>
            <a:chOff x="1187624" y="260648"/>
            <a:chExt cx="6552728" cy="6197153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60648"/>
              <a:ext cx="6552728" cy="6197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2123728" y="764704"/>
              <a:ext cx="1872208" cy="64807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2447764" y="409466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0000"/>
                  </a:solidFill>
                </a:rPr>
                <a:t>The same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995936" y="764704"/>
              <a:ext cx="1872208" cy="648072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283968" y="40946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5"/>
                  </a:solidFill>
                </a:rPr>
                <a:t>Del(9q) lost</a:t>
              </a:r>
              <a:endParaRPr lang="zh-TW" altLang="en-US" b="1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09" y="5548535"/>
            <a:ext cx="3096791" cy="130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644207" y="1595400"/>
            <a:ext cx="7483720" cy="4881553"/>
            <a:chOff x="467544" y="404664"/>
            <a:chExt cx="8336760" cy="5956205"/>
          </a:xfrm>
        </p:grpSpPr>
        <p:grpSp>
          <p:nvGrpSpPr>
            <p:cNvPr id="7" name="群組 6"/>
            <p:cNvGrpSpPr/>
            <p:nvPr/>
          </p:nvGrpSpPr>
          <p:grpSpPr>
            <a:xfrm>
              <a:off x="467544" y="404664"/>
              <a:ext cx="8336760" cy="5106266"/>
              <a:chOff x="467544" y="915022"/>
              <a:chExt cx="8336760" cy="5106266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915022"/>
                <a:ext cx="8336760" cy="5106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矩形 2"/>
              <p:cNvSpPr/>
              <p:nvPr/>
            </p:nvSpPr>
            <p:spPr>
              <a:xfrm>
                <a:off x="1907704" y="5157192"/>
                <a:ext cx="1800200" cy="28803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3707904" y="5157192"/>
                <a:ext cx="648072" cy="288032"/>
              </a:xfrm>
              <a:prstGeom prst="rect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355976" y="5157192"/>
                <a:ext cx="4248472" cy="288032"/>
              </a:xfrm>
              <a:prstGeom prst="rect">
                <a:avLst/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文字方塊 7"/>
            <p:cNvSpPr txBox="1"/>
            <p:nvPr/>
          </p:nvSpPr>
          <p:spPr>
            <a:xfrm>
              <a:off x="1812740" y="5930483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/>
                <a:t>N=3, both</a:t>
              </a:r>
              <a:endParaRPr lang="zh-TW" altLang="en-US" sz="2000" b="1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275856" y="5960759"/>
              <a:ext cx="23021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/>
                <a:t>N=1, diagnosis only</a:t>
              </a:r>
              <a:endParaRPr lang="zh-TW" altLang="en-US" sz="2000" b="1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868144" y="5930483"/>
              <a:ext cx="2302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/>
                <a:t>N=7, relapse only</a:t>
              </a:r>
              <a:endParaRPr lang="zh-TW" altLang="en-US" sz="2000" b="1" dirty="0"/>
            </a:p>
          </p:txBody>
        </p:sp>
        <p:cxnSp>
          <p:nvCxnSpPr>
            <p:cNvPr id="13" name="直線單箭頭接點 12"/>
            <p:cNvCxnSpPr>
              <a:stCxn id="3" idx="2"/>
              <a:endCxn id="8" idx="0"/>
            </p:cNvCxnSpPr>
            <p:nvPr/>
          </p:nvCxnSpPr>
          <p:spPr>
            <a:xfrm flipH="1">
              <a:off x="2532820" y="4934866"/>
              <a:ext cx="274984" cy="99561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>
              <a:stCxn id="4" idx="2"/>
            </p:cNvCxnSpPr>
            <p:nvPr/>
          </p:nvCxnSpPr>
          <p:spPr>
            <a:xfrm>
              <a:off x="4031940" y="4934866"/>
              <a:ext cx="108012" cy="1020600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6156176" y="4934866"/>
              <a:ext cx="432048" cy="1020600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9" y="260648"/>
            <a:ext cx="3522992" cy="132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US" altLang="zh-TW" sz="31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Gene mutation pattern at diagnosis and relapse</a:t>
            </a:r>
            <a:endParaRPr lang="zh-TW" altLang="en-US" sz="31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Stability </a:t>
            </a:r>
            <a:r>
              <a:rPr lang="en-US" altLang="zh-TW" dirty="0" smtClean="0"/>
              <a:t>= mutations persisted in relapse/all mutations in diagnosis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FF00"/>
                </a:solidFill>
              </a:rPr>
              <a:t>Acquired at relapse </a:t>
            </a:r>
            <a:r>
              <a:rPr lang="en-US" altLang="zh-TW" dirty="0" smtClean="0"/>
              <a:t>= new mutations in relapse/ mutations in diagnosis 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93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5" y="764704"/>
            <a:ext cx="914050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538248" y="1412776"/>
            <a:ext cx="465800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51866" y="1853208"/>
            <a:ext cx="465800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38248" y="4221088"/>
            <a:ext cx="465800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Loss of </a:t>
            </a:r>
            <a:r>
              <a:rPr lang="en-US" altLang="zh-TW" i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NPM1</a:t>
            </a:r>
            <a:r>
              <a:rPr lang="en-US" altLang="zh-TW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mutation at relapse</a:t>
            </a:r>
            <a:endParaRPr lang="zh-TW" alt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21140"/>
            <a:ext cx="8572827" cy="42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55776" y="2276872"/>
            <a:ext cx="216024" cy="28083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76256" y="2276872"/>
            <a:ext cx="216024" cy="28083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59832" y="2996952"/>
            <a:ext cx="216024" cy="28803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80312" y="2996952"/>
            <a:ext cx="216024" cy="296416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07904" y="4221088"/>
            <a:ext cx="216024" cy="36004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40428" y="4221088"/>
            <a:ext cx="216024" cy="36004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0" y="5733256"/>
            <a:ext cx="9013779" cy="56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2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7" y="811535"/>
            <a:ext cx="8543270" cy="40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07817" y="4869160"/>
            <a:ext cx="8309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 smtClean="0"/>
              <a:t>CIR=cumulative incidence of </a:t>
            </a:r>
            <a:r>
              <a:rPr lang="en-US" altLang="zh-TW" sz="2000" b="1" u="sng" dirty="0" smtClean="0"/>
              <a:t>relapse</a:t>
            </a:r>
            <a:endParaRPr lang="en-US" altLang="zh-TW" sz="2000" b="1" u="sng" dirty="0" smtClean="0"/>
          </a:p>
          <a:p>
            <a:r>
              <a:rPr lang="en-US" altLang="zh-TW" sz="2000" b="1" dirty="0"/>
              <a:t>The </a:t>
            </a:r>
            <a:r>
              <a:rPr lang="en-US" altLang="zh-TW" sz="2000" b="1" dirty="0" smtClean="0"/>
              <a:t>median time </a:t>
            </a:r>
            <a:r>
              <a:rPr lang="en-US" altLang="zh-TW" sz="2000" b="1" dirty="0"/>
              <a:t>interval between achievement of CR and relapse in these 5</a:t>
            </a:r>
          </a:p>
          <a:p>
            <a:r>
              <a:rPr lang="en-US" altLang="zh-TW" sz="2000" b="1" dirty="0"/>
              <a:t>AML cases was </a:t>
            </a:r>
            <a:r>
              <a:rPr lang="en-US" altLang="zh-TW" sz="2000" b="1" dirty="0">
                <a:solidFill>
                  <a:srgbClr val="FFFF00"/>
                </a:solidFill>
              </a:rPr>
              <a:t>33.7 months </a:t>
            </a:r>
            <a:r>
              <a:rPr lang="en-US" altLang="zh-TW" sz="2000" b="1" dirty="0"/>
              <a:t>(range, 5.0-110.5 months) and thus</a:t>
            </a:r>
          </a:p>
          <a:p>
            <a:r>
              <a:rPr lang="en-US" altLang="zh-TW" sz="2000" b="1" dirty="0">
                <a:solidFill>
                  <a:srgbClr val="FFFF00"/>
                </a:solidFill>
              </a:rPr>
              <a:t>significantly longer </a:t>
            </a:r>
            <a:r>
              <a:rPr lang="en-US" altLang="zh-TW" sz="2000" b="1" dirty="0"/>
              <a:t>than in the 48 patients maintaining the </a:t>
            </a:r>
            <a:r>
              <a:rPr lang="en-US" altLang="zh-TW" sz="2000" b="1" dirty="0" smtClean="0"/>
              <a:t>NPM1 mutation</a:t>
            </a:r>
            <a:endParaRPr lang="en-US" altLang="zh-TW" sz="2000" b="1" dirty="0"/>
          </a:p>
          <a:p>
            <a:r>
              <a:rPr lang="en-US" altLang="zh-TW" sz="2000" b="1" dirty="0"/>
              <a:t>at relapse (median, </a:t>
            </a:r>
            <a:r>
              <a:rPr lang="en-US" altLang="zh-TW" sz="2000" b="1" dirty="0">
                <a:solidFill>
                  <a:srgbClr val="FFFF00"/>
                </a:solidFill>
              </a:rPr>
              <a:t>8.6 months</a:t>
            </a:r>
            <a:r>
              <a:rPr lang="en-US" altLang="zh-TW" sz="2000" b="1" dirty="0"/>
              <a:t>; range, 1.3-57.4; </a:t>
            </a:r>
            <a:r>
              <a:rPr lang="en-US" altLang="zh-TW" sz="2000" b="1" dirty="0" smtClean="0">
                <a:solidFill>
                  <a:srgbClr val="FFFF00"/>
                </a:solidFill>
              </a:rPr>
              <a:t>P=0 </a:t>
            </a:r>
            <a:r>
              <a:rPr lang="en-US" altLang="zh-TW" sz="2000" b="1" dirty="0">
                <a:solidFill>
                  <a:srgbClr val="FFFF00"/>
                </a:solidFill>
              </a:rPr>
              <a:t>.03</a:t>
            </a:r>
            <a:r>
              <a:rPr lang="en-US" altLang="zh-TW" sz="2000" b="1" dirty="0"/>
              <a:t>)</a:t>
            </a:r>
            <a:endParaRPr lang="zh-TW" alt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0" y="116632"/>
            <a:ext cx="9013779" cy="56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3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432" y="202630"/>
            <a:ext cx="7776000" cy="778098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Clonal evolution in </a:t>
            </a:r>
            <a:r>
              <a:rPr lang="en-US" altLang="zh-TW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NPM1</a:t>
            </a:r>
            <a:r>
              <a:rPr lang="en-US" altLang="zh-TW" baseline="30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mut</a:t>
            </a:r>
            <a:r>
              <a:rPr lang="en-US" alt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AML</a:t>
            </a:r>
            <a:endParaRPr lang="zh-TW" alt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1" y="980728"/>
            <a:ext cx="761510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300192" y="364037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Additional aberration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56734" y="458112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L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ost aberration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256734" y="545281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Newly acquired gene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91680" y="1556792"/>
            <a:ext cx="864096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3848" y="1556792"/>
            <a:ext cx="792088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36096" y="5760590"/>
            <a:ext cx="2736304" cy="6207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Introduction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Mutations in </a:t>
            </a:r>
            <a:r>
              <a:rPr lang="en-US" altLang="zh-TW" dirty="0" err="1" smtClean="0">
                <a:solidFill>
                  <a:srgbClr val="FFFF00"/>
                </a:solidFill>
              </a:rPr>
              <a:t>nucleophosmin</a:t>
            </a:r>
            <a:r>
              <a:rPr lang="en-US" altLang="zh-TW" dirty="0" smtClean="0">
                <a:solidFill>
                  <a:srgbClr val="FFFF00"/>
                </a:solidFill>
              </a:rPr>
              <a:t> </a:t>
            </a:r>
            <a:r>
              <a:rPr lang="en-US" altLang="zh-TW" dirty="0">
                <a:solidFill>
                  <a:srgbClr val="FFFF00"/>
                </a:solidFill>
              </a:rPr>
              <a:t>1 (</a:t>
            </a:r>
            <a:r>
              <a:rPr lang="en-US" altLang="zh-TW" i="1" dirty="0">
                <a:solidFill>
                  <a:srgbClr val="FFFF00"/>
                </a:solidFill>
              </a:rPr>
              <a:t>NPM1</a:t>
            </a:r>
            <a:r>
              <a:rPr lang="en-US" altLang="zh-TW" dirty="0">
                <a:solidFill>
                  <a:srgbClr val="FFFF00"/>
                </a:solidFill>
              </a:rPr>
              <a:t>) </a:t>
            </a:r>
            <a:r>
              <a:rPr lang="en-US" altLang="zh-TW" dirty="0" smtClean="0"/>
              <a:t>gene, one </a:t>
            </a:r>
            <a:r>
              <a:rPr lang="en-US" altLang="zh-TW" dirty="0"/>
              <a:t>of the most </a:t>
            </a:r>
            <a:r>
              <a:rPr lang="en-US" altLang="zh-TW" dirty="0" smtClean="0"/>
              <a:t>common gene </a:t>
            </a:r>
            <a:r>
              <a:rPr lang="en-US" altLang="zh-TW" dirty="0"/>
              <a:t>mutations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en-US" altLang="zh-TW" dirty="0" smtClean="0"/>
              <a:t>(</a:t>
            </a:r>
            <a:r>
              <a:rPr lang="en-US" altLang="zh-TW" dirty="0"/>
              <a:t>25%-30%) in </a:t>
            </a:r>
            <a:r>
              <a:rPr lang="en-US" altLang="zh-TW" dirty="0" smtClean="0"/>
              <a:t>AML</a:t>
            </a:r>
          </a:p>
          <a:p>
            <a:endParaRPr lang="en-US" altLang="zh-TW" dirty="0" smtClean="0"/>
          </a:p>
          <a:p>
            <a:r>
              <a:rPr lang="en-US" altLang="zh-TW" i="1" dirty="0"/>
              <a:t>NPM1</a:t>
            </a:r>
            <a:r>
              <a:rPr lang="en-US" altLang="zh-TW" baseline="30000" dirty="0"/>
              <a:t>mut</a:t>
            </a:r>
            <a:r>
              <a:rPr lang="en-US" altLang="zh-TW" dirty="0"/>
              <a:t> </a:t>
            </a:r>
            <a:r>
              <a:rPr lang="en-US" altLang="zh-TW" dirty="0" smtClean="0"/>
              <a:t>co-occurs with </a:t>
            </a:r>
            <a:r>
              <a:rPr lang="en-US" altLang="zh-TW" i="1" dirty="0" smtClean="0"/>
              <a:t>FLT3, DNMT3A, IDH1,  IDH2,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NRAS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FF00"/>
                </a:solidFill>
              </a:rPr>
              <a:t>not </a:t>
            </a:r>
            <a:r>
              <a:rPr lang="en-US" altLang="zh-TW" dirty="0" smtClean="0"/>
              <a:t> in a random order,  instead </a:t>
            </a:r>
            <a:r>
              <a:rPr lang="en-US" altLang="zh-TW" dirty="0" smtClean="0">
                <a:solidFill>
                  <a:srgbClr val="FFFF00"/>
                </a:solidFill>
              </a:rPr>
              <a:t>early </a:t>
            </a:r>
            <a:r>
              <a:rPr lang="en-US" altLang="zh-TW" dirty="0">
                <a:solidFill>
                  <a:srgbClr val="FFFF00"/>
                </a:solidFill>
              </a:rPr>
              <a:t>and </a:t>
            </a:r>
            <a:r>
              <a:rPr lang="en-US" altLang="zh-TW" dirty="0" smtClean="0">
                <a:solidFill>
                  <a:srgbClr val="FFFF00"/>
                </a:solidFill>
              </a:rPr>
              <a:t>late events</a:t>
            </a:r>
          </a:p>
          <a:p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discussion</a:t>
            </a:r>
            <a:endParaRPr lang="zh-TW" alt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altLang="zh-TW" dirty="0"/>
              <a:t>High-resolution SNP-array profiling of 53 relapsed </a:t>
            </a:r>
            <a:r>
              <a:rPr lang="en-US" altLang="zh-TW" i="1" dirty="0"/>
              <a:t>NPM1</a:t>
            </a:r>
            <a:r>
              <a:rPr lang="en-US" altLang="zh-TW" baseline="30000" dirty="0"/>
              <a:t>mut </a:t>
            </a:r>
            <a:r>
              <a:rPr lang="en-US" altLang="zh-TW" dirty="0" smtClean="0"/>
              <a:t>AML patients</a:t>
            </a:r>
          </a:p>
          <a:p>
            <a:pPr lvl="1"/>
            <a:r>
              <a:rPr lang="en-US" altLang="zh-TW" dirty="0" smtClean="0">
                <a:solidFill>
                  <a:srgbClr val="FFFF00"/>
                </a:solidFill>
              </a:rPr>
              <a:t>0.28 </a:t>
            </a:r>
            <a:r>
              <a:rPr lang="en-US" altLang="zh-TW" dirty="0" smtClean="0"/>
              <a:t>aberration/case at diagnosis</a:t>
            </a:r>
          </a:p>
          <a:p>
            <a:pPr lvl="1"/>
            <a:r>
              <a:rPr lang="en-US" altLang="zh-TW" dirty="0" smtClean="0">
                <a:solidFill>
                  <a:srgbClr val="FFFF00"/>
                </a:solidFill>
              </a:rPr>
              <a:t>1.06</a:t>
            </a:r>
            <a:r>
              <a:rPr lang="en-US" altLang="zh-TW" dirty="0" smtClean="0"/>
              <a:t> aberration/case at relapse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A </a:t>
            </a:r>
            <a:r>
              <a:rPr lang="en-US" altLang="zh-TW" dirty="0">
                <a:solidFill>
                  <a:srgbClr val="FFFF00"/>
                </a:solidFill>
              </a:rPr>
              <a:t>higher</a:t>
            </a:r>
            <a:r>
              <a:rPr lang="en-US" altLang="zh-TW" dirty="0"/>
              <a:t> genetic complexity at </a:t>
            </a:r>
            <a:r>
              <a:rPr lang="en-US" altLang="zh-TW" dirty="0">
                <a:solidFill>
                  <a:srgbClr val="FFFF00"/>
                </a:solidFill>
              </a:rPr>
              <a:t>relapse</a:t>
            </a:r>
            <a:r>
              <a:rPr lang="en-US" altLang="zh-TW" dirty="0"/>
              <a:t> is consistent </a:t>
            </a:r>
            <a:r>
              <a:rPr lang="en-US" altLang="zh-TW" dirty="0" smtClean="0"/>
              <a:t>with previous by </a:t>
            </a:r>
            <a:r>
              <a:rPr lang="en-US" altLang="zh-TW" dirty="0"/>
              <a:t>chromosomal banding </a:t>
            </a:r>
            <a:r>
              <a:rPr lang="en-US" altLang="zh-TW" dirty="0" smtClean="0"/>
              <a:t>analysis</a:t>
            </a:r>
          </a:p>
          <a:p>
            <a:endParaRPr lang="en-US" altLang="zh-TW" dirty="0">
              <a:solidFill>
                <a:srgbClr val="FFFF00"/>
              </a:solidFill>
            </a:endParaRPr>
          </a:p>
          <a:p>
            <a:endParaRPr lang="en-US" altLang="zh-TW" dirty="0" smtClean="0">
              <a:solidFill>
                <a:srgbClr val="FFFF00"/>
              </a:solidFill>
            </a:endParaRPr>
          </a:p>
          <a:p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Most </a:t>
            </a:r>
            <a:r>
              <a:rPr lang="en-US" altLang="zh-TW" dirty="0" smtClean="0"/>
              <a:t>of aberrations found at </a:t>
            </a:r>
            <a:r>
              <a:rPr lang="en-US" altLang="zh-TW" dirty="0" smtClean="0">
                <a:solidFill>
                  <a:srgbClr val="FFFF00"/>
                </a:solidFill>
              </a:rPr>
              <a:t>relapse</a:t>
            </a:r>
            <a:r>
              <a:rPr lang="en-US" altLang="zh-TW" dirty="0" smtClean="0"/>
              <a:t>, associated with </a:t>
            </a:r>
            <a:r>
              <a:rPr lang="en-US" altLang="zh-TW" dirty="0" smtClean="0">
                <a:solidFill>
                  <a:srgbClr val="FFFF00"/>
                </a:solidFill>
              </a:rPr>
              <a:t>high-risk</a:t>
            </a:r>
            <a:r>
              <a:rPr lang="en-US" altLang="zh-TW" dirty="0" smtClean="0"/>
              <a:t> AML, part </a:t>
            </a:r>
            <a:r>
              <a:rPr lang="en-US" altLang="zh-TW" dirty="0"/>
              <a:t>explain the poor </a:t>
            </a:r>
            <a:r>
              <a:rPr lang="en-US" altLang="zh-TW" dirty="0" smtClean="0"/>
              <a:t>outcome of </a:t>
            </a:r>
            <a:r>
              <a:rPr lang="en-US" altLang="zh-TW" dirty="0"/>
              <a:t>relapsed </a:t>
            </a:r>
            <a:r>
              <a:rPr lang="en-US" altLang="zh-TW" dirty="0" smtClean="0"/>
              <a:t>AML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FF00"/>
                </a:solidFill>
              </a:rPr>
              <a:t>No </a:t>
            </a:r>
            <a:r>
              <a:rPr lang="en-US" altLang="zh-TW" dirty="0"/>
              <a:t>evidence for </a:t>
            </a:r>
            <a:r>
              <a:rPr lang="en-US" altLang="zh-TW" dirty="0" smtClean="0"/>
              <a:t>t-AML that </a:t>
            </a:r>
            <a:r>
              <a:rPr lang="en-US" altLang="zh-TW" dirty="0"/>
              <a:t>derived from a genetically </a:t>
            </a:r>
            <a:r>
              <a:rPr lang="en-US" altLang="zh-TW" dirty="0">
                <a:solidFill>
                  <a:srgbClr val="FFFF00"/>
                </a:solidFill>
              </a:rPr>
              <a:t>unrelated </a:t>
            </a:r>
            <a:r>
              <a:rPr lang="en-US" altLang="zh-TW" dirty="0"/>
              <a:t>hematopoietic </a:t>
            </a:r>
            <a:r>
              <a:rPr lang="en-US" altLang="zh-TW" dirty="0" smtClean="0"/>
              <a:t>clone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FF00"/>
                </a:solidFill>
              </a:rPr>
              <a:t>P</a:t>
            </a:r>
            <a:r>
              <a:rPr lang="en-US" altLang="zh-TW" dirty="0" smtClean="0">
                <a:solidFill>
                  <a:srgbClr val="FFFF00"/>
                </a:solidFill>
              </a:rPr>
              <a:t>rimary</a:t>
            </a:r>
            <a:r>
              <a:rPr lang="en-US" altLang="zh-TW" dirty="0" smtClean="0"/>
              <a:t> </a:t>
            </a:r>
            <a:r>
              <a:rPr lang="en-US" altLang="zh-TW" dirty="0"/>
              <a:t>leukemia and</a:t>
            </a:r>
            <a:r>
              <a:rPr lang="en-US" altLang="zh-TW" dirty="0">
                <a:solidFill>
                  <a:srgbClr val="FFFF00"/>
                </a:solidFill>
              </a:rPr>
              <a:t> </a:t>
            </a:r>
            <a:r>
              <a:rPr lang="en-US" altLang="zh-TW" dirty="0" smtClean="0">
                <a:solidFill>
                  <a:srgbClr val="FFFF00"/>
                </a:solidFill>
              </a:rPr>
              <a:t>relapse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FF00"/>
                </a:solidFill>
              </a:rPr>
              <a:t>genetically</a:t>
            </a:r>
            <a:endParaRPr lang="en-US" altLang="zh-TW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FF00"/>
                </a:solidFill>
              </a:rPr>
              <a:t>   related</a:t>
            </a:r>
            <a:r>
              <a:rPr lang="en-US" altLang="zh-TW" dirty="0" smtClean="0"/>
              <a:t> </a:t>
            </a:r>
            <a:r>
              <a:rPr lang="en-US" altLang="zh-TW" dirty="0"/>
              <a:t>and derive directly from the dominant </a:t>
            </a:r>
            <a:r>
              <a:rPr lang="en-US" altLang="zh-TW" dirty="0" smtClean="0"/>
              <a:t>   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leukemic </a:t>
            </a:r>
            <a:r>
              <a:rPr lang="en-US" altLang="zh-TW" dirty="0"/>
              <a:t>clone </a:t>
            </a:r>
            <a:r>
              <a:rPr lang="en-US" altLang="zh-TW" dirty="0" smtClean="0"/>
              <a:t>or from </a:t>
            </a:r>
            <a:r>
              <a:rPr lang="en-US" altLang="zh-TW" dirty="0"/>
              <a:t>a common ancestral clone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28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24874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012160" y="5085184"/>
            <a:ext cx="313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Ding L, Ley TJ, Larson DE, et al. Clonal </a:t>
            </a:r>
            <a:r>
              <a:rPr lang="en-US" altLang="zh-TW" sz="1600" dirty="0" smtClean="0"/>
              <a:t>evolution in </a:t>
            </a:r>
            <a:r>
              <a:rPr lang="en-US" altLang="zh-TW" sz="1600" dirty="0"/>
              <a:t>relapsed acute myeloid </a:t>
            </a:r>
            <a:r>
              <a:rPr lang="en-US" altLang="zh-TW" sz="1600" dirty="0" err="1"/>
              <a:t>leukaemia</a:t>
            </a:r>
            <a:r>
              <a:rPr lang="en-US" altLang="zh-TW" sz="1600" dirty="0"/>
              <a:t> revealed </a:t>
            </a:r>
            <a:r>
              <a:rPr lang="en-US" altLang="zh-TW" sz="1600" dirty="0" smtClean="0"/>
              <a:t>by whole-genome </a:t>
            </a:r>
            <a:r>
              <a:rPr lang="en-US" altLang="zh-TW" sz="1600" dirty="0"/>
              <a:t>sequencing. Nature. </a:t>
            </a:r>
            <a:r>
              <a:rPr lang="en-US" altLang="zh-TW" sz="1600" dirty="0" smtClean="0"/>
              <a:t>2012; 481(7382</a:t>
            </a:r>
            <a:r>
              <a:rPr lang="en-US" altLang="zh-TW" sz="1600" dirty="0"/>
              <a:t>):506-510</a:t>
            </a:r>
            <a:endParaRPr lang="zh-TW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02249"/>
            <a:ext cx="57245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6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33181" cy="48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677309" y="181346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accent5"/>
                </a:solidFill>
              </a:rPr>
              <a:t>Gain mutations</a:t>
            </a:r>
            <a:endParaRPr lang="zh-TW" altLang="en-US" b="1" dirty="0">
              <a:solidFill>
                <a:schemeClr val="accent5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677309" y="4260334"/>
            <a:ext cx="21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accent5"/>
                </a:solidFill>
              </a:rPr>
              <a:t>Survive and expand</a:t>
            </a:r>
            <a:endParaRPr lang="zh-TW" altLang="en-US" b="1" dirty="0">
              <a:solidFill>
                <a:schemeClr val="accent5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83" y="5259500"/>
            <a:ext cx="5163789" cy="151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5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altLang="zh-TW" dirty="0"/>
              <a:t>DNA-damaging chemotherapy </a:t>
            </a:r>
            <a:r>
              <a:rPr lang="en-US" altLang="zh-TW" dirty="0" smtClean="0"/>
              <a:t>causes </a:t>
            </a:r>
            <a:r>
              <a:rPr lang="en-US" altLang="zh-TW" dirty="0" smtClean="0">
                <a:solidFill>
                  <a:srgbClr val="FFFF00"/>
                </a:solidFill>
              </a:rPr>
              <a:t>secondary </a:t>
            </a:r>
            <a:r>
              <a:rPr lang="en-US" altLang="zh-TW" dirty="0">
                <a:solidFill>
                  <a:srgbClr val="FFFF00"/>
                </a:solidFill>
              </a:rPr>
              <a:t>genetic changes</a:t>
            </a:r>
            <a:r>
              <a:rPr lang="en-US" altLang="zh-TW" dirty="0"/>
              <a:t> in persisting (pre-)leukemic </a:t>
            </a:r>
            <a:r>
              <a:rPr lang="en-US" altLang="zh-TW" dirty="0" smtClean="0"/>
              <a:t>clones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specific alterations </a:t>
            </a:r>
            <a:r>
              <a:rPr lang="en-US" altLang="zh-TW" dirty="0" smtClean="0">
                <a:solidFill>
                  <a:srgbClr val="FFFF00"/>
                </a:solidFill>
              </a:rPr>
              <a:t>exclusively at relapse</a:t>
            </a:r>
            <a:r>
              <a:rPr lang="en-US" altLang="zh-TW" dirty="0"/>
              <a:t>, such as 27/del(7q) and derivative chromosome (12;17</a:t>
            </a:r>
            <a:r>
              <a:rPr lang="en-US" altLang="zh-TW" dirty="0" smtClean="0"/>
              <a:t>)(</a:t>
            </a:r>
            <a:r>
              <a:rPr lang="en-US" altLang="zh-TW" dirty="0"/>
              <a:t>q10;q10), are frequent </a:t>
            </a:r>
            <a:r>
              <a:rPr lang="en-US" altLang="zh-TW" dirty="0" smtClean="0"/>
              <a:t>in </a:t>
            </a:r>
            <a:r>
              <a:rPr lang="en-US" altLang="zh-TW" dirty="0"/>
              <a:t>previously treated </a:t>
            </a:r>
            <a:r>
              <a:rPr lang="en-US" altLang="zh-TW" dirty="0" smtClean="0"/>
              <a:t>with </a:t>
            </a:r>
            <a:r>
              <a:rPr lang="en-US" altLang="zh-TW" dirty="0" smtClean="0">
                <a:solidFill>
                  <a:srgbClr val="FFFF00"/>
                </a:solidFill>
              </a:rPr>
              <a:t>chemotherapy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12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marked </a:t>
            </a:r>
            <a:r>
              <a:rPr lang="en-US" altLang="zh-TW" dirty="0">
                <a:solidFill>
                  <a:srgbClr val="FFFF00"/>
                </a:solidFill>
              </a:rPr>
              <a:t>increase</a:t>
            </a:r>
            <a:r>
              <a:rPr lang="en-US" altLang="zh-TW" dirty="0"/>
              <a:t> in </a:t>
            </a:r>
            <a:r>
              <a:rPr lang="en-US" altLang="zh-TW" dirty="0" smtClean="0"/>
              <a:t>the </a:t>
            </a:r>
            <a:r>
              <a:rPr lang="en-US" altLang="zh-TW" dirty="0"/>
              <a:t>number of a specific type of mutation (</a:t>
            </a:r>
            <a:r>
              <a:rPr lang="en-US" altLang="zh-TW" dirty="0" err="1"/>
              <a:t>transversions</a:t>
            </a:r>
            <a:r>
              <a:rPr lang="en-US" altLang="zh-TW" dirty="0"/>
              <a:t>) in</a:t>
            </a:r>
            <a:r>
              <a:rPr lang="en-US" altLang="zh-TW" dirty="0">
                <a:solidFill>
                  <a:srgbClr val="FFFF00"/>
                </a:solidFill>
              </a:rPr>
              <a:t> </a:t>
            </a:r>
            <a:r>
              <a:rPr lang="en-US" altLang="zh-TW" dirty="0" smtClean="0">
                <a:solidFill>
                  <a:srgbClr val="FFFF00"/>
                </a:solidFill>
              </a:rPr>
              <a:t>relapsed </a:t>
            </a:r>
            <a:r>
              <a:rPr lang="en-US" altLang="zh-TW" dirty="0"/>
              <a:t>AML compared with </a:t>
            </a:r>
            <a:r>
              <a:rPr lang="en-US" altLang="zh-TW" dirty="0">
                <a:solidFill>
                  <a:srgbClr val="FFFF00"/>
                </a:solidFill>
              </a:rPr>
              <a:t>de </a:t>
            </a:r>
            <a:r>
              <a:rPr lang="en-US" altLang="zh-TW" dirty="0" smtClean="0">
                <a:solidFill>
                  <a:srgbClr val="FFFF00"/>
                </a:solidFill>
              </a:rPr>
              <a:t>novo </a:t>
            </a:r>
            <a:r>
              <a:rPr lang="en-US" altLang="zh-TW" dirty="0" smtClean="0"/>
              <a:t>AML</a:t>
            </a:r>
          </a:p>
          <a:p>
            <a:endParaRPr lang="en-US" altLang="zh-TW" dirty="0"/>
          </a:p>
          <a:p>
            <a:r>
              <a:rPr lang="en-US" altLang="zh-TW" dirty="0"/>
              <a:t>In conclusion, although </a:t>
            </a:r>
            <a:r>
              <a:rPr lang="en-US" altLang="zh-TW" i="1" dirty="0"/>
              <a:t>NPM1</a:t>
            </a:r>
            <a:r>
              <a:rPr lang="en-US" altLang="zh-TW" baseline="30000" dirty="0"/>
              <a:t>mut</a:t>
            </a:r>
            <a:r>
              <a:rPr lang="en-US" altLang="zh-TW" dirty="0"/>
              <a:t> is generally considered </a:t>
            </a:r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rgbClr val="FFFF00"/>
                </a:solidFill>
              </a:rPr>
              <a:t>primary </a:t>
            </a:r>
            <a:r>
              <a:rPr lang="en-US" altLang="zh-TW" dirty="0"/>
              <a:t>event in </a:t>
            </a:r>
            <a:r>
              <a:rPr lang="en-US" altLang="zh-TW" i="1" dirty="0"/>
              <a:t>NPM1</a:t>
            </a:r>
            <a:r>
              <a:rPr lang="en-US" altLang="zh-TW" baseline="30000" dirty="0"/>
              <a:t>mut</a:t>
            </a:r>
            <a:r>
              <a:rPr lang="en-US" altLang="zh-TW" dirty="0"/>
              <a:t> AML, </a:t>
            </a:r>
            <a:r>
              <a:rPr lang="en-US" altLang="zh-TW" dirty="0" smtClean="0"/>
              <a:t>the data of this study </a:t>
            </a:r>
            <a:r>
              <a:rPr lang="en-US" altLang="zh-TW" dirty="0"/>
              <a:t>suggest that </a:t>
            </a:r>
            <a:r>
              <a:rPr lang="en-US" altLang="zh-TW" dirty="0" smtClean="0"/>
              <a:t>mutations in </a:t>
            </a:r>
            <a:r>
              <a:rPr lang="en-US" altLang="zh-TW" i="1" dirty="0">
                <a:solidFill>
                  <a:srgbClr val="FFFF00"/>
                </a:solidFill>
              </a:rPr>
              <a:t>DNMT3A</a:t>
            </a:r>
            <a:r>
              <a:rPr lang="en-US" altLang="zh-TW" dirty="0"/>
              <a:t> can precede </a:t>
            </a:r>
            <a:r>
              <a:rPr lang="en-US" altLang="zh-TW" i="1" dirty="0"/>
              <a:t>NPM1</a:t>
            </a:r>
            <a:r>
              <a:rPr lang="en-US" altLang="zh-TW" dirty="0"/>
              <a:t> mutations.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09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altLang="zh-TW" dirty="0"/>
              <a:t>P</a:t>
            </a:r>
            <a:r>
              <a:rPr lang="en-US" altLang="zh-TW" dirty="0" smtClean="0"/>
              <a:t>ersisting </a:t>
            </a:r>
            <a:r>
              <a:rPr lang="en-US" altLang="zh-TW" dirty="0" err="1" smtClean="0"/>
              <a:t>subclones</a:t>
            </a:r>
            <a:r>
              <a:rPr lang="en-US" altLang="zh-TW" dirty="0" smtClean="0"/>
              <a:t> or </a:t>
            </a:r>
            <a:r>
              <a:rPr lang="en-US" altLang="zh-TW" dirty="0" err="1"/>
              <a:t>preleukemic</a:t>
            </a:r>
            <a:r>
              <a:rPr lang="en-US" altLang="zh-TW" dirty="0"/>
              <a:t> HSCs acquire </a:t>
            </a:r>
            <a:r>
              <a:rPr lang="en-US" altLang="zh-TW" dirty="0">
                <a:solidFill>
                  <a:srgbClr val="FFFF00"/>
                </a:solidFill>
              </a:rPr>
              <a:t>new secondary aberrations</a:t>
            </a:r>
            <a:r>
              <a:rPr lang="en-US" altLang="zh-TW" dirty="0"/>
              <a:t> </a:t>
            </a:r>
            <a:r>
              <a:rPr lang="en-US" altLang="zh-TW" dirty="0" smtClean="0"/>
              <a:t>rather than </a:t>
            </a:r>
            <a:r>
              <a:rPr lang="en-US" altLang="zh-TW" dirty="0"/>
              <a:t>being genetically unrelated </a:t>
            </a:r>
            <a:r>
              <a:rPr lang="en-US" altLang="zh-TW" dirty="0" smtClean="0"/>
              <a:t>t-AML</a:t>
            </a:r>
          </a:p>
          <a:p>
            <a:endParaRPr lang="en-US" altLang="zh-TW" dirty="0"/>
          </a:p>
          <a:p>
            <a:r>
              <a:rPr lang="en-US" altLang="zh-TW" dirty="0"/>
              <a:t>To achieve </a:t>
            </a:r>
            <a:r>
              <a:rPr lang="en-US" altLang="zh-TW" dirty="0" smtClean="0"/>
              <a:t>long-term leukemia-free </a:t>
            </a:r>
            <a:r>
              <a:rPr lang="en-US" altLang="zh-TW" dirty="0"/>
              <a:t>survival, future therapies in AML need to eradicate</a:t>
            </a:r>
          </a:p>
          <a:p>
            <a:pPr marL="0" indent="0">
              <a:buNone/>
            </a:pPr>
            <a:r>
              <a:rPr lang="en-US" altLang="zh-TW" dirty="0" smtClean="0"/>
              <a:t>   all </a:t>
            </a:r>
            <a:r>
              <a:rPr lang="en-US" altLang="zh-TW" dirty="0"/>
              <a:t>(pre-)leukemic clones present at diagnosis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that </a:t>
            </a:r>
            <a:r>
              <a:rPr lang="en-US" altLang="zh-TW" dirty="0"/>
              <a:t>persist </a:t>
            </a:r>
            <a:r>
              <a:rPr lang="en-US" altLang="zh-TW" dirty="0" smtClean="0"/>
              <a:t>during therapy </a:t>
            </a:r>
            <a:r>
              <a:rPr lang="en-US" altLang="zh-TW" dirty="0"/>
              <a:t>and contribute to  </a:t>
            </a:r>
            <a:r>
              <a:rPr lang="en-US" altLang="zh-TW" dirty="0" smtClean="0"/>
              <a:t>  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relapse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59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Introduction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 </a:t>
            </a:r>
            <a:r>
              <a:rPr lang="en-US" altLang="zh-TW" dirty="0">
                <a:solidFill>
                  <a:srgbClr val="FFFF00"/>
                </a:solidFill>
              </a:rPr>
              <a:t>high</a:t>
            </a:r>
            <a:r>
              <a:rPr lang="en-US" altLang="zh-TW" dirty="0"/>
              <a:t> proportion of</a:t>
            </a:r>
            <a:r>
              <a:rPr lang="en-US" altLang="zh-TW" i="1" dirty="0"/>
              <a:t> NPM1</a:t>
            </a:r>
            <a:r>
              <a:rPr lang="en-US" altLang="zh-TW" baseline="30000" dirty="0"/>
              <a:t>mut</a:t>
            </a:r>
            <a:r>
              <a:rPr lang="en-US" altLang="zh-TW" dirty="0"/>
              <a:t> AML patients achieve</a:t>
            </a:r>
            <a:r>
              <a:rPr lang="en-US" altLang="zh-TW" dirty="0">
                <a:solidFill>
                  <a:srgbClr val="FFFF00"/>
                </a:solidFill>
              </a:rPr>
              <a:t> </a:t>
            </a:r>
            <a:r>
              <a:rPr lang="en-US" altLang="zh-TW" dirty="0" smtClean="0">
                <a:solidFill>
                  <a:srgbClr val="FFFF00"/>
                </a:solidFill>
              </a:rPr>
              <a:t>CR </a:t>
            </a:r>
            <a:r>
              <a:rPr lang="en-US" altLang="zh-TW" dirty="0" smtClean="0"/>
              <a:t>with </a:t>
            </a:r>
            <a:r>
              <a:rPr lang="en-US" altLang="zh-TW" dirty="0"/>
              <a:t>intensive </a:t>
            </a:r>
            <a:r>
              <a:rPr lang="en-US" altLang="zh-TW" dirty="0" smtClean="0"/>
              <a:t>chemotherapy</a:t>
            </a:r>
          </a:p>
          <a:p>
            <a:endParaRPr lang="en-US" altLang="zh-TW" dirty="0"/>
          </a:p>
          <a:p>
            <a:r>
              <a:rPr lang="en-US" altLang="zh-TW" dirty="0" smtClean="0"/>
              <a:t>50% of </a:t>
            </a:r>
            <a:r>
              <a:rPr lang="en-US" altLang="zh-TW" dirty="0"/>
              <a:t>these patients have </a:t>
            </a:r>
            <a:r>
              <a:rPr lang="en-US" altLang="zh-TW" dirty="0">
                <a:solidFill>
                  <a:srgbClr val="FFFF00"/>
                </a:solidFill>
              </a:rPr>
              <a:t>relapse</a:t>
            </a:r>
            <a:r>
              <a:rPr lang="en-US" altLang="zh-TW" dirty="0"/>
              <a:t> during the first 3 years </a:t>
            </a:r>
            <a:r>
              <a:rPr lang="en-US" altLang="zh-TW" dirty="0" smtClean="0"/>
              <a:t>after diagnosis</a:t>
            </a:r>
            <a:r>
              <a:rPr lang="en-US" altLang="zh-TW" dirty="0"/>
              <a:t>, in particular </a:t>
            </a:r>
            <a:r>
              <a:rPr lang="en-US" altLang="zh-TW" dirty="0" smtClean="0"/>
              <a:t>with </a:t>
            </a:r>
            <a:r>
              <a:rPr lang="en-US" altLang="zh-TW" dirty="0"/>
              <a:t>concurrent</a:t>
            </a:r>
            <a:r>
              <a:rPr lang="en-US" altLang="zh-TW" dirty="0">
                <a:solidFill>
                  <a:srgbClr val="FFFF00"/>
                </a:solidFill>
              </a:rPr>
              <a:t> </a:t>
            </a:r>
            <a:r>
              <a:rPr lang="en-US" altLang="zh-TW" i="1" dirty="0" smtClean="0">
                <a:solidFill>
                  <a:srgbClr val="FFFF00"/>
                </a:solidFill>
              </a:rPr>
              <a:t>FLT3-ITDs</a:t>
            </a:r>
            <a:r>
              <a:rPr lang="en-US" altLang="zh-TW" dirty="0" smtClean="0">
                <a:solidFill>
                  <a:srgbClr val="FFFF00"/>
                </a:solidFill>
              </a:rPr>
              <a:t> </a:t>
            </a:r>
            <a:r>
              <a:rPr lang="en-US" altLang="zh-TW" dirty="0" smtClean="0"/>
              <a:t>gene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6478"/>
            <a:ext cx="2232248" cy="228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5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Introduction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/>
              <a:t>NPM1</a:t>
            </a:r>
            <a:r>
              <a:rPr lang="en-US" altLang="zh-TW" baseline="30000" dirty="0" smtClean="0"/>
              <a:t>mut</a:t>
            </a:r>
            <a:r>
              <a:rPr lang="en-US" altLang="zh-TW" dirty="0" smtClean="0"/>
              <a:t>,  </a:t>
            </a:r>
            <a:r>
              <a:rPr lang="en-US" altLang="zh-TW" dirty="0" smtClean="0">
                <a:solidFill>
                  <a:srgbClr val="FFFF00"/>
                </a:solidFill>
              </a:rPr>
              <a:t>founder </a:t>
            </a:r>
            <a:r>
              <a:rPr lang="en-US" altLang="zh-TW" dirty="0">
                <a:solidFill>
                  <a:srgbClr val="FFFF00"/>
                </a:solidFill>
              </a:rPr>
              <a:t>event </a:t>
            </a:r>
            <a:r>
              <a:rPr lang="en-US" altLang="zh-TW" dirty="0"/>
              <a:t>in the pathogenesis of AML, based </a:t>
            </a:r>
            <a:r>
              <a:rPr lang="en-US" altLang="zh-TW" dirty="0" smtClean="0"/>
              <a:t>on </a:t>
            </a:r>
            <a:r>
              <a:rPr lang="en-US" altLang="zh-TW" dirty="0" smtClean="0">
                <a:solidFill>
                  <a:srgbClr val="FFFF00"/>
                </a:solidFill>
              </a:rPr>
              <a:t>stable </a:t>
            </a:r>
            <a:r>
              <a:rPr lang="en-US" altLang="zh-TW" dirty="0">
                <a:solidFill>
                  <a:srgbClr val="FFFF00"/>
                </a:solidFill>
              </a:rPr>
              <a:t>over time </a:t>
            </a:r>
            <a:r>
              <a:rPr lang="en-US" altLang="zh-TW" dirty="0"/>
              <a:t>and </a:t>
            </a:r>
            <a:r>
              <a:rPr lang="en-US" altLang="zh-TW" dirty="0" smtClean="0">
                <a:solidFill>
                  <a:srgbClr val="FFFF00"/>
                </a:solidFill>
              </a:rPr>
              <a:t>maintained </a:t>
            </a:r>
            <a:r>
              <a:rPr lang="en-US" altLang="zh-TW" dirty="0">
                <a:solidFill>
                  <a:srgbClr val="FFFF00"/>
                </a:solidFill>
              </a:rPr>
              <a:t>at relapse</a:t>
            </a:r>
            <a:r>
              <a:rPr lang="en-US" altLang="zh-TW" dirty="0"/>
              <a:t>, </a:t>
            </a:r>
            <a:r>
              <a:rPr lang="en-US" altLang="zh-TW" dirty="0" smtClean="0"/>
              <a:t>even </a:t>
            </a:r>
            <a:r>
              <a:rPr lang="en-US" altLang="zh-TW" dirty="0"/>
              <a:t>after a long </a:t>
            </a:r>
            <a:r>
              <a:rPr lang="en-US" altLang="zh-TW" dirty="0" smtClean="0"/>
              <a:t>latency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FF00"/>
                </a:solidFill>
              </a:rPr>
              <a:t>Loss </a:t>
            </a:r>
            <a:r>
              <a:rPr lang="en-US" altLang="zh-TW" dirty="0"/>
              <a:t>of </a:t>
            </a:r>
            <a:r>
              <a:rPr lang="en-US" altLang="zh-TW" i="1" dirty="0"/>
              <a:t>NPM1</a:t>
            </a:r>
            <a:r>
              <a:rPr lang="en-US" altLang="zh-TW" baseline="30000" dirty="0"/>
              <a:t>mut</a:t>
            </a:r>
            <a:r>
              <a:rPr lang="en-US" altLang="zh-TW" dirty="0"/>
              <a:t> in 10% of</a:t>
            </a:r>
            <a:r>
              <a:rPr lang="en-US" altLang="zh-TW" dirty="0">
                <a:solidFill>
                  <a:srgbClr val="FFFF00"/>
                </a:solidFill>
              </a:rPr>
              <a:t> relapsed </a:t>
            </a:r>
            <a:r>
              <a:rPr lang="en-US" altLang="zh-TW" dirty="0"/>
              <a:t>patients, accompanied by chromosomal and molecular changes </a:t>
            </a:r>
            <a:endParaRPr lang="en-US" altLang="zh-TW" dirty="0">
              <a:sym typeface="Wingdings" pitchFamily="2" charset="2"/>
            </a:endParaRP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14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Clonal </a:t>
            </a:r>
            <a:r>
              <a:rPr lang="en-US" altLang="zh-TW" dirty="0">
                <a:solidFill>
                  <a:srgbClr val="FFFF00"/>
                </a:solidFill>
              </a:rPr>
              <a:t>evolution </a:t>
            </a:r>
            <a:r>
              <a:rPr lang="en-US" altLang="zh-TW" dirty="0"/>
              <a:t>is a hallmark of </a:t>
            </a:r>
            <a:r>
              <a:rPr lang="en-US" altLang="zh-TW" dirty="0" smtClean="0"/>
              <a:t>cancer, highly </a:t>
            </a:r>
            <a:r>
              <a:rPr lang="en-US" altLang="zh-TW" dirty="0"/>
              <a:t>affected by </a:t>
            </a:r>
            <a:r>
              <a:rPr lang="en-US" altLang="zh-TW" dirty="0">
                <a:solidFill>
                  <a:srgbClr val="FFFF00"/>
                </a:solidFill>
              </a:rPr>
              <a:t>cytotoxic </a:t>
            </a:r>
            <a:r>
              <a:rPr lang="en-US" altLang="zh-TW" dirty="0" smtClean="0"/>
              <a:t>therapy, selecting resistant clones, reoccurrence </a:t>
            </a:r>
            <a:r>
              <a:rPr lang="en-US" altLang="zh-TW" dirty="0"/>
              <a:t>of the </a:t>
            </a:r>
            <a:r>
              <a:rPr lang="en-US" altLang="zh-TW" dirty="0" smtClean="0"/>
              <a:t>disease</a:t>
            </a:r>
          </a:p>
          <a:p>
            <a:endParaRPr lang="en-US" altLang="zh-TW" dirty="0">
              <a:sym typeface="Wingdings" pitchFamily="2" charset="2"/>
            </a:endParaRPr>
          </a:p>
          <a:p>
            <a:r>
              <a:rPr lang="en-US" altLang="zh-TW" dirty="0"/>
              <a:t>To assess clonal evolution in </a:t>
            </a:r>
            <a:r>
              <a:rPr lang="en-US" altLang="zh-TW" dirty="0" smtClean="0"/>
              <a:t>“</a:t>
            </a:r>
            <a:r>
              <a:rPr lang="en-US" altLang="zh-TW" dirty="0">
                <a:solidFill>
                  <a:srgbClr val="FFFF00"/>
                </a:solidFill>
              </a:rPr>
              <a:t>AML with </a:t>
            </a:r>
            <a:r>
              <a:rPr lang="en-US" altLang="zh-TW" i="1" dirty="0" smtClean="0">
                <a:solidFill>
                  <a:srgbClr val="FFFF00"/>
                </a:solidFill>
              </a:rPr>
              <a:t>NPM1</a:t>
            </a:r>
            <a:r>
              <a:rPr lang="en-US" altLang="zh-TW" baseline="30000" dirty="0" smtClean="0">
                <a:solidFill>
                  <a:srgbClr val="FFFF00"/>
                </a:solidFill>
              </a:rPr>
              <a:t>mut</a:t>
            </a:r>
            <a:r>
              <a:rPr lang="en-US" altLang="zh-TW" dirty="0" smtClean="0"/>
              <a:t>,” the author analyzed </a:t>
            </a:r>
            <a:r>
              <a:rPr lang="en-US" altLang="zh-TW" dirty="0">
                <a:solidFill>
                  <a:srgbClr val="FFFF00"/>
                </a:solidFill>
              </a:rPr>
              <a:t>paired</a:t>
            </a:r>
            <a:r>
              <a:rPr lang="en-US" altLang="zh-TW" dirty="0"/>
              <a:t> leukemia samples</a:t>
            </a:r>
          </a:p>
          <a:p>
            <a:pPr marL="0" indent="0">
              <a:buNone/>
            </a:pPr>
            <a:r>
              <a:rPr lang="en-US" altLang="zh-TW" dirty="0" smtClean="0"/>
              <a:t>    at </a:t>
            </a:r>
            <a:r>
              <a:rPr lang="en-US" altLang="zh-TW" dirty="0">
                <a:solidFill>
                  <a:srgbClr val="FFFF00"/>
                </a:solidFill>
              </a:rPr>
              <a:t>diagnosis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FFFF00"/>
                </a:solidFill>
              </a:rPr>
              <a:t>relapse</a:t>
            </a:r>
            <a:r>
              <a:rPr lang="en-US" altLang="zh-TW" dirty="0"/>
              <a:t> </a:t>
            </a:r>
            <a:r>
              <a:rPr lang="en-US" altLang="zh-TW" dirty="0" smtClean="0"/>
              <a:t>from 53 patients </a:t>
            </a:r>
            <a:r>
              <a:rPr lang="en-US" altLang="zh-TW" dirty="0"/>
              <a:t>by </a:t>
            </a:r>
            <a:r>
              <a:rPr lang="en-US" altLang="zh-TW" dirty="0" smtClean="0"/>
              <a:t>high-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resolution </a:t>
            </a:r>
            <a:r>
              <a:rPr lang="en-US" altLang="zh-TW" dirty="0"/>
              <a:t>SNP-array profiling and mutation</a:t>
            </a:r>
          </a:p>
          <a:p>
            <a:pPr marL="0" indent="0">
              <a:buNone/>
            </a:pPr>
            <a:r>
              <a:rPr lang="en-US" altLang="zh-TW" dirty="0" smtClean="0"/>
              <a:t>   analysis </a:t>
            </a:r>
            <a:r>
              <a:rPr lang="en-US" altLang="zh-TW" dirty="0"/>
              <a:t>of 10 AML-associated </a:t>
            </a:r>
            <a:r>
              <a:rPr lang="en-US" altLang="zh-TW" dirty="0" smtClean="0"/>
              <a:t>genes</a:t>
            </a:r>
          </a:p>
          <a:p>
            <a:pPr marL="0" indent="0" algn="r">
              <a:buNone/>
            </a:pPr>
            <a:endParaRPr lang="en-US" altLang="zh-TW" sz="1600" dirty="0" smtClean="0"/>
          </a:p>
          <a:p>
            <a:pPr marL="0" indent="0" algn="r">
              <a:buNone/>
            </a:pPr>
            <a:r>
              <a:rPr lang="en-US" altLang="zh-TW" sz="1600" dirty="0" smtClean="0"/>
              <a:t>SNP: single-nucleotide polymorphism</a:t>
            </a:r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/>
          </a:p>
          <a:p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methods</a:t>
            </a:r>
            <a:endParaRPr lang="zh-TW" alt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0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85010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Patients </a:t>
            </a:r>
            <a:endParaRPr lang="zh-TW" alt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altLang="zh-TW" dirty="0"/>
              <a:t>53 adult AML patients (24-66 </a:t>
            </a:r>
            <a:r>
              <a:rPr lang="en-US" altLang="zh-TW" dirty="0" smtClean="0"/>
              <a:t>y/o)</a:t>
            </a:r>
          </a:p>
          <a:p>
            <a:endParaRPr lang="zh-TW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5765453" cy="501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831"/>
            <a:ext cx="5126631" cy="674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0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results</a:t>
            </a:r>
            <a:endParaRPr lang="zh-TW" alt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8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540</TotalTime>
  <Words>638</Words>
  <Application>Microsoft Office PowerPoint</Application>
  <PresentationFormat>如螢幕大小 (4:3)</PresentationFormat>
  <Paragraphs>90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鳳舞九天</vt:lpstr>
      <vt:lpstr>PowerPoint 簡報</vt:lpstr>
      <vt:lpstr>Introduction </vt:lpstr>
      <vt:lpstr>Introduction </vt:lpstr>
      <vt:lpstr>Introduction </vt:lpstr>
      <vt:lpstr>Introduction</vt:lpstr>
      <vt:lpstr>methods</vt:lpstr>
      <vt:lpstr>Patients </vt:lpstr>
      <vt:lpstr>PowerPoint 簡報</vt:lpstr>
      <vt:lpstr>results</vt:lpstr>
      <vt:lpstr>Cytogenetics, CNAs, and UPDs at diagnosis and relapse</vt:lpstr>
      <vt:lpstr>PowerPoint 簡報</vt:lpstr>
      <vt:lpstr>PowerPoint 簡報</vt:lpstr>
      <vt:lpstr>PowerPoint 簡報</vt:lpstr>
      <vt:lpstr>PowerPoint 簡報</vt:lpstr>
      <vt:lpstr>Gene mutation pattern at diagnosis and relapse</vt:lpstr>
      <vt:lpstr>PowerPoint 簡報</vt:lpstr>
      <vt:lpstr>Loss of NPM1 mutation at relapse</vt:lpstr>
      <vt:lpstr>PowerPoint 簡報</vt:lpstr>
      <vt:lpstr>Clonal evolution in NPM1mut AML</vt:lpstr>
      <vt:lpstr>discussion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47</cp:revision>
  <dcterms:created xsi:type="dcterms:W3CDTF">2013-08-25T06:51:29Z</dcterms:created>
  <dcterms:modified xsi:type="dcterms:W3CDTF">2013-08-25T17:03:40Z</dcterms:modified>
</cp:coreProperties>
</file>