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91" r:id="rId4"/>
    <p:sldId id="293" r:id="rId5"/>
    <p:sldId id="289" r:id="rId6"/>
    <p:sldId id="294" r:id="rId7"/>
    <p:sldId id="296" r:id="rId8"/>
    <p:sldId id="295" r:id="rId9"/>
    <p:sldId id="264" r:id="rId10"/>
    <p:sldId id="278" r:id="rId11"/>
    <p:sldId id="279" r:id="rId12"/>
    <p:sldId id="280" r:id="rId13"/>
    <p:sldId id="281" r:id="rId14"/>
    <p:sldId id="258" r:id="rId15"/>
    <p:sldId id="270" r:id="rId16"/>
    <p:sldId id="259" r:id="rId17"/>
    <p:sldId id="282" r:id="rId18"/>
    <p:sldId id="266" r:id="rId19"/>
    <p:sldId id="276" r:id="rId20"/>
    <p:sldId id="267" r:id="rId21"/>
    <p:sldId id="277" r:id="rId22"/>
    <p:sldId id="271" r:id="rId23"/>
    <p:sldId id="272" r:id="rId24"/>
    <p:sldId id="273" r:id="rId25"/>
    <p:sldId id="286" r:id="rId26"/>
    <p:sldId id="284" r:id="rId27"/>
    <p:sldId id="265" r:id="rId28"/>
    <p:sldId id="287" r:id="rId29"/>
    <p:sldId id="288" r:id="rId30"/>
    <p:sldId id="283" r:id="rId31"/>
    <p:sldId id="292"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58" autoAdjust="0"/>
  </p:normalViewPr>
  <p:slideViewPr>
    <p:cSldViewPr>
      <p:cViewPr>
        <p:scale>
          <a:sx n="100" d="100"/>
          <a:sy n="100" d="100"/>
        </p:scale>
        <p:origin x="-29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6FDE2-531C-4497-B117-F5A3C91E82ED}" type="datetimeFigureOut">
              <a:rPr lang="zh-TW" altLang="en-US" smtClean="0"/>
              <a:pPr/>
              <a:t>2013/1/17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FE06C-F218-40E5-B0F6-4CE68FCF6E4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這一篇是</a:t>
            </a:r>
            <a:r>
              <a:rPr lang="en-US" altLang="zh-TW" dirty="0" smtClean="0"/>
              <a:t>NEJM</a:t>
            </a:r>
            <a:r>
              <a:rPr lang="en-US" altLang="zh-TW" baseline="0" dirty="0" smtClean="0"/>
              <a:t> 2012</a:t>
            </a:r>
            <a:r>
              <a:rPr lang="zh-TW" altLang="en-US" baseline="0" dirty="0" smtClean="0"/>
              <a:t>年發表，治療老年人罹患</a:t>
            </a:r>
            <a:r>
              <a:rPr lang="en-US" altLang="zh-TW" baseline="0" dirty="0" smtClean="0"/>
              <a:t>mantle cell lymphoma (MCL)</a:t>
            </a:r>
            <a:r>
              <a:rPr lang="zh-TW" altLang="en-US" baseline="0" dirty="0" smtClean="0"/>
              <a:t>的臨床試驗</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納入條件</a:t>
            </a:r>
            <a:r>
              <a:rPr lang="en-US" altLang="zh-TW" dirty="0" smtClean="0"/>
              <a:t>: </a:t>
            </a:r>
            <a:r>
              <a:rPr lang="zh-TW" altLang="en-US" dirty="0" smtClean="0"/>
              <a:t>新診斷</a:t>
            </a:r>
            <a:r>
              <a:rPr lang="en-US" altLang="zh-TW" dirty="0" smtClean="0"/>
              <a:t>MCL</a:t>
            </a:r>
            <a:r>
              <a:rPr lang="zh-TW" altLang="en-US" dirty="0" smtClean="0"/>
              <a:t>，</a:t>
            </a:r>
            <a:r>
              <a:rPr lang="en-US" altLang="zh-TW" dirty="0" smtClean="0"/>
              <a:t>Ann-Arbor</a:t>
            </a:r>
            <a:r>
              <a:rPr lang="en-US" altLang="zh-TW" baseline="0" dirty="0" smtClean="0"/>
              <a:t> </a:t>
            </a:r>
            <a:r>
              <a:rPr lang="zh-TW" altLang="en-US" baseline="0" dirty="0" smtClean="0"/>
              <a:t>第二到第四期，</a:t>
            </a:r>
            <a:r>
              <a:rPr lang="en-US" altLang="zh-TW" baseline="0" dirty="0" smtClean="0"/>
              <a:t>66</a:t>
            </a:r>
            <a:r>
              <a:rPr lang="zh-TW" altLang="en-US" baseline="0" dirty="0" smtClean="0"/>
              <a:t>歲以上或是介於</a:t>
            </a:r>
            <a:r>
              <a:rPr lang="en-US" altLang="zh-TW" baseline="0" dirty="0" smtClean="0"/>
              <a:t>60-65</a:t>
            </a:r>
            <a:r>
              <a:rPr lang="zh-TW" altLang="en-US" baseline="0" dirty="0" smtClean="0"/>
              <a:t>歲但是無法接受高劑量化學治療及自體移植，生活功能不能太差</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排除條件</a:t>
            </a:r>
            <a:r>
              <a:rPr lang="en-US" altLang="zh-TW" dirty="0" smtClean="0"/>
              <a:t>:</a:t>
            </a:r>
            <a:r>
              <a:rPr lang="en-US" altLang="zh-TW" baseline="0" dirty="0" smtClean="0"/>
              <a:t> </a:t>
            </a:r>
            <a:r>
              <a:rPr lang="zh-TW" altLang="en-US" baseline="0" dirty="0" smtClean="0"/>
              <a:t>白血球</a:t>
            </a:r>
            <a:r>
              <a:rPr lang="en-US" altLang="zh-TW" baseline="0" dirty="0" smtClean="0"/>
              <a:t>&lt;2000</a:t>
            </a:r>
            <a:r>
              <a:rPr lang="zh-TW" altLang="en-US" baseline="0" dirty="0" smtClean="0"/>
              <a:t>，血小板</a:t>
            </a:r>
            <a:r>
              <a:rPr lang="en-US" altLang="zh-TW" baseline="0" dirty="0" smtClean="0"/>
              <a:t>&lt;100k</a:t>
            </a:r>
            <a:r>
              <a:rPr lang="zh-TW" altLang="en-US" baseline="0" dirty="0" smtClean="0"/>
              <a:t>，肝臟功能大於</a:t>
            </a:r>
            <a:r>
              <a:rPr lang="en-US" altLang="zh-TW" baseline="0" dirty="0" smtClean="0"/>
              <a:t>3</a:t>
            </a:r>
            <a:r>
              <a:rPr lang="zh-TW" altLang="en-US" baseline="0" dirty="0" smtClean="0"/>
              <a:t>倍，黃疸大於</a:t>
            </a:r>
            <a:r>
              <a:rPr lang="en-US" altLang="zh-TW" baseline="0" dirty="0" smtClean="0"/>
              <a:t>2.5</a:t>
            </a:r>
            <a:r>
              <a:rPr lang="zh-TW" altLang="en-US" baseline="0" dirty="0" smtClean="0"/>
              <a:t>倍，腎功能大於</a:t>
            </a:r>
            <a:r>
              <a:rPr lang="en-US" altLang="zh-TW" baseline="0" dirty="0" smtClean="0"/>
              <a:t>2</a:t>
            </a:r>
            <a:r>
              <a:rPr lang="zh-TW" altLang="en-US" baseline="0" dirty="0" smtClean="0"/>
              <a:t>倍，侵犯到中樞神經，有自體免疫疾病，對抗體過敏</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R-FC </a:t>
            </a:r>
            <a:r>
              <a:rPr lang="zh-TW" altLang="en-US" dirty="0" smtClean="0"/>
              <a:t>和 </a:t>
            </a:r>
            <a:r>
              <a:rPr lang="en-US" altLang="zh-TW" dirty="0" smtClean="0"/>
              <a:t>R-CHOP</a:t>
            </a:r>
            <a:r>
              <a:rPr lang="en-US" altLang="zh-TW" baseline="0" dirty="0" smtClean="0"/>
              <a:t> </a:t>
            </a:r>
            <a:r>
              <a:rPr lang="zh-TW" altLang="en-US" baseline="0" dirty="0" smtClean="0"/>
              <a:t>的 治療劑量</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主要試驗目標是完全緩解率及比較維持治療達到緩解的時間，次要</a:t>
            </a:r>
            <a:r>
              <a:rPr lang="zh-TW" altLang="en-US" dirty="0" smtClean="0"/>
              <a:t>試驗目標是反應率，到治療失敗的時間，總存活率，毒性效果</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病人的年紀中位數在</a:t>
            </a:r>
            <a:r>
              <a:rPr lang="en-US" altLang="zh-TW" dirty="0" smtClean="0"/>
              <a:t>70</a:t>
            </a:r>
            <a:r>
              <a:rPr lang="zh-TW" altLang="en-US" dirty="0" smtClean="0"/>
              <a:t>歲，</a:t>
            </a:r>
            <a:r>
              <a:rPr lang="en-US" altLang="zh-TW" dirty="0" smtClean="0"/>
              <a:t>8</a:t>
            </a:r>
            <a:r>
              <a:rPr lang="zh-TW" altLang="en-US" dirty="0" smtClean="0"/>
              <a:t>成是</a:t>
            </a:r>
            <a:r>
              <a:rPr lang="en-US" altLang="zh-TW" dirty="0" smtClean="0"/>
              <a:t>Ann Arbor </a:t>
            </a:r>
            <a:r>
              <a:rPr lang="zh-TW" altLang="en-US" dirty="0" smtClean="0"/>
              <a:t>第四期，</a:t>
            </a:r>
            <a:r>
              <a:rPr lang="en-US" altLang="zh-TW" dirty="0" smtClean="0"/>
              <a:t>9</a:t>
            </a:r>
            <a:r>
              <a:rPr lang="zh-TW" altLang="en-US" dirty="0" smtClean="0"/>
              <a:t>成屬於中高危險群</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完全反應率在</a:t>
            </a:r>
            <a:r>
              <a:rPr lang="en-US" altLang="zh-TW" dirty="0" smtClean="0"/>
              <a:t>R-FC</a:t>
            </a:r>
            <a:r>
              <a:rPr lang="zh-TW" altLang="en-US" dirty="0" smtClean="0"/>
              <a:t>是</a:t>
            </a:r>
            <a:r>
              <a:rPr lang="en-US" altLang="zh-TW" dirty="0" smtClean="0"/>
              <a:t>40%</a:t>
            </a:r>
            <a:r>
              <a:rPr lang="zh-TW" altLang="en-US" dirty="0" smtClean="0"/>
              <a:t>，在</a:t>
            </a:r>
            <a:r>
              <a:rPr lang="en-US" altLang="zh-TW" dirty="0" smtClean="0"/>
              <a:t>R-CHOP</a:t>
            </a:r>
            <a:r>
              <a:rPr lang="zh-TW" altLang="en-US" dirty="0" smtClean="0"/>
              <a:t>是</a:t>
            </a:r>
            <a:r>
              <a:rPr lang="en-US" altLang="zh-TW" dirty="0" smtClean="0"/>
              <a:t>34%</a:t>
            </a:r>
            <a:r>
              <a:rPr lang="zh-TW" altLang="en-US" dirty="0" smtClean="0"/>
              <a:t>，有統計學上的意義，另外總反應率在</a:t>
            </a:r>
            <a:r>
              <a:rPr lang="en-US" altLang="zh-TW" dirty="0" smtClean="0"/>
              <a:t>R-FC</a:t>
            </a:r>
            <a:r>
              <a:rPr lang="zh-TW" altLang="en-US" dirty="0" smtClean="0"/>
              <a:t>這組是</a:t>
            </a:r>
            <a:r>
              <a:rPr lang="en-US" altLang="zh-TW" dirty="0" smtClean="0"/>
              <a:t>78%</a:t>
            </a:r>
            <a:r>
              <a:rPr lang="zh-TW" altLang="en-US" dirty="0" smtClean="0"/>
              <a:t>，在</a:t>
            </a:r>
            <a:r>
              <a:rPr lang="en-US" altLang="zh-TW" dirty="0" smtClean="0"/>
              <a:t>R-CHOP</a:t>
            </a:r>
            <a:r>
              <a:rPr lang="zh-TW" altLang="en-US" dirty="0" smtClean="0"/>
              <a:t>是</a:t>
            </a:r>
            <a:r>
              <a:rPr lang="en-US" altLang="zh-TW" dirty="0" smtClean="0"/>
              <a:t>86%</a:t>
            </a:r>
            <a:r>
              <a:rPr lang="zh-TW" altLang="en-US" dirty="0" smtClean="0"/>
              <a:t>，也有統計學上的意義</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R-CHOP</a:t>
            </a:r>
            <a:r>
              <a:rPr lang="zh-TW" altLang="en-US" dirty="0" smtClean="0"/>
              <a:t>與</a:t>
            </a:r>
            <a:r>
              <a:rPr lang="en-US" altLang="zh-TW" dirty="0" smtClean="0"/>
              <a:t>R-FC</a:t>
            </a:r>
            <a:r>
              <a:rPr lang="zh-TW" altLang="en-US" dirty="0" smtClean="0"/>
              <a:t>在到達治療失敗的間並沒有差別，但是總存活則是</a:t>
            </a:r>
            <a:r>
              <a:rPr lang="en-US" altLang="zh-TW" dirty="0" smtClean="0"/>
              <a:t>R-CHOP ( 67 </a:t>
            </a:r>
            <a:r>
              <a:rPr lang="zh-TW" altLang="en-US" dirty="0" smtClean="0"/>
              <a:t>個月</a:t>
            </a:r>
            <a:r>
              <a:rPr lang="en-US" altLang="zh-TW" dirty="0" smtClean="0"/>
              <a:t>)</a:t>
            </a:r>
            <a:r>
              <a:rPr lang="zh-TW" altLang="en-US" dirty="0" smtClean="0"/>
              <a:t>比</a:t>
            </a:r>
            <a:r>
              <a:rPr lang="en-US" altLang="zh-TW" dirty="0" smtClean="0"/>
              <a:t>R-FC (40</a:t>
            </a:r>
            <a:r>
              <a:rPr lang="zh-TW" altLang="en-US" dirty="0" smtClean="0"/>
              <a:t>個月</a:t>
            </a:r>
            <a:r>
              <a:rPr lang="en-US" altLang="zh-TW" dirty="0" smtClean="0"/>
              <a:t>)</a:t>
            </a:r>
            <a:r>
              <a:rPr lang="zh-TW" altLang="en-US" dirty="0" smtClean="0"/>
              <a:t>好，</a:t>
            </a:r>
            <a:r>
              <a:rPr lang="en-US" altLang="zh-TW" dirty="0" smtClean="0"/>
              <a:t>P</a:t>
            </a:r>
            <a:r>
              <a:rPr lang="zh-TW" altLang="en-US" dirty="0" smtClean="0"/>
              <a:t>值是</a:t>
            </a:r>
            <a:r>
              <a:rPr lang="en-US" altLang="zh-TW" dirty="0" smtClean="0"/>
              <a:t>0.005</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最主要的死因是因為淋巴瘤的惡化，次之為感染</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在維持治療達到緩解的時間，莫須瘤</a:t>
            </a:r>
            <a:r>
              <a:rPr lang="en-US" altLang="zh-TW" dirty="0" smtClean="0"/>
              <a:t>( 75</a:t>
            </a:r>
            <a:r>
              <a:rPr lang="zh-TW" altLang="en-US" dirty="0" smtClean="0"/>
              <a:t>個月</a:t>
            </a:r>
            <a:r>
              <a:rPr lang="en-US" altLang="zh-TW" dirty="0" smtClean="0"/>
              <a:t>)</a:t>
            </a:r>
            <a:r>
              <a:rPr lang="zh-TW" altLang="en-US" dirty="0" smtClean="0"/>
              <a:t>也比</a:t>
            </a:r>
            <a:r>
              <a:rPr lang="zh-TW" altLang="en-US" dirty="0" smtClean="0">
                <a:solidFill>
                  <a:srgbClr val="FF0000"/>
                </a:solidFill>
              </a:rPr>
              <a:t>干擾素</a:t>
            </a:r>
            <a:r>
              <a:rPr lang="en-US" altLang="zh-TW" dirty="0" smtClean="0"/>
              <a:t>( 27</a:t>
            </a:r>
            <a:r>
              <a:rPr lang="zh-TW" altLang="en-US" dirty="0" smtClean="0"/>
              <a:t>個月</a:t>
            </a:r>
            <a:r>
              <a:rPr lang="en-US" altLang="zh-TW" dirty="0" smtClean="0"/>
              <a:t>)</a:t>
            </a:r>
            <a:r>
              <a:rPr lang="zh-TW" altLang="en-US" dirty="0" smtClean="0"/>
              <a:t>來得好，一開始使用</a:t>
            </a:r>
            <a:r>
              <a:rPr lang="en-US" altLang="zh-TW" dirty="0" smtClean="0"/>
              <a:t>R-CHOP</a:t>
            </a:r>
            <a:r>
              <a:rPr lang="zh-TW" altLang="en-US" dirty="0" smtClean="0"/>
              <a:t>作引導性治療，之後用</a:t>
            </a:r>
            <a:r>
              <a:rPr lang="zh-TW" altLang="en-US" dirty="0" smtClean="0"/>
              <a:t>莫須瘤會比干擾素好，如果一開始用</a:t>
            </a:r>
            <a:r>
              <a:rPr lang="en-US" altLang="zh-TW" dirty="0" smtClean="0"/>
              <a:t>R-FC</a:t>
            </a:r>
            <a:r>
              <a:rPr lang="zh-TW" altLang="en-US" dirty="0" smtClean="0"/>
              <a:t>，則之後用莫須瘤則跟干擾素沒有統計學上的差異</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一開始使用</a:t>
            </a:r>
            <a:r>
              <a:rPr lang="en-US" altLang="zh-TW" dirty="0" smtClean="0"/>
              <a:t>R-CHOP</a:t>
            </a:r>
            <a:r>
              <a:rPr lang="zh-TW" altLang="en-US" dirty="0" smtClean="0"/>
              <a:t>作引導性治療，之後用莫須瘤會比干擾素好，可以降低</a:t>
            </a:r>
            <a:r>
              <a:rPr lang="en-US" altLang="zh-TW" dirty="0" smtClean="0"/>
              <a:t>60%</a:t>
            </a:r>
            <a:r>
              <a:rPr lang="zh-TW" altLang="en-US" dirty="0" smtClean="0"/>
              <a:t>的風險，如果一開始用</a:t>
            </a:r>
            <a:r>
              <a:rPr lang="en-US" altLang="zh-TW" dirty="0" smtClean="0"/>
              <a:t>R-FC</a:t>
            </a:r>
            <a:r>
              <a:rPr lang="zh-TW" altLang="en-US" dirty="0" smtClean="0"/>
              <a:t>，則之後用莫須瘤則跟干擾素沒有統計學上的差異</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R-FC</a:t>
            </a:r>
            <a:r>
              <a:rPr lang="zh-TW" altLang="en-US" dirty="0" smtClean="0"/>
              <a:t>後用莫須瘤維持治療則有統計學上意義的害處，死亡風險高達</a:t>
            </a:r>
            <a:r>
              <a:rPr lang="en-US" altLang="zh-TW" dirty="0" smtClean="0"/>
              <a:t>2.11</a:t>
            </a:r>
            <a:r>
              <a:rPr lang="zh-TW" altLang="en-US" dirty="0" smtClean="0"/>
              <a:t>倍</a:t>
            </a:r>
          </a:p>
          <a:p>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MCL </a:t>
            </a:r>
            <a:r>
              <a:rPr lang="zh-TW" altLang="en-US" dirty="0" smtClean="0"/>
              <a:t>有 </a:t>
            </a:r>
            <a:r>
              <a:rPr lang="en-US" altLang="zh-TW" dirty="0" smtClean="0"/>
              <a:t>t(11,14)</a:t>
            </a:r>
            <a:r>
              <a:rPr lang="zh-TW" altLang="en-US" dirty="0" smtClean="0"/>
              <a:t>，在病理下的特徵是小而深染的淋巴球細胞，</a:t>
            </a:r>
            <a:r>
              <a:rPr lang="en-US" altLang="zh-TW" dirty="0" smtClean="0"/>
              <a:t>CD5(+),CD20(+),</a:t>
            </a:r>
            <a:r>
              <a:rPr lang="en-US" altLang="zh-TW" baseline="0" dirty="0" smtClean="0"/>
              <a:t> </a:t>
            </a:r>
            <a:r>
              <a:rPr lang="en-US" altLang="zh-TW" baseline="0" dirty="0" err="1" smtClean="0"/>
              <a:t>Cyclin</a:t>
            </a:r>
            <a:r>
              <a:rPr lang="en-US" altLang="zh-TW" baseline="0" dirty="0" smtClean="0"/>
              <a:t> D1(+)</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就全部病人而言，雖然莫須瘤比干擾素好，但沒有統計學上的差異</a:t>
            </a:r>
            <a:endParaRPr lang="en-US" altLang="zh-TW" dirty="0" smtClean="0"/>
          </a:p>
          <a:p>
            <a:r>
              <a:rPr lang="zh-TW" altLang="en-US" dirty="0" smtClean="0"/>
              <a:t>但就一開始使用</a:t>
            </a:r>
            <a:r>
              <a:rPr lang="en-US" altLang="zh-TW" dirty="0" smtClean="0"/>
              <a:t>R-CHOP</a:t>
            </a:r>
            <a:r>
              <a:rPr lang="zh-TW" altLang="en-US" dirty="0" smtClean="0"/>
              <a:t>作引導治療的病人而言，莫</a:t>
            </a:r>
            <a:r>
              <a:rPr lang="zh-TW" altLang="en-US" dirty="0" smtClean="0"/>
              <a:t>須瘤比干擾素好，</a:t>
            </a:r>
            <a:r>
              <a:rPr lang="en-US" altLang="zh-TW" dirty="0" smtClean="0"/>
              <a:t>p=0.005</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就之後用莫須瘤維持治療的病人而言，引導治療用</a:t>
            </a:r>
            <a:r>
              <a:rPr lang="en-US" altLang="zh-TW" dirty="0" smtClean="0"/>
              <a:t>R-FC</a:t>
            </a:r>
            <a:r>
              <a:rPr lang="zh-TW" altLang="en-US" dirty="0" smtClean="0"/>
              <a:t>的死亡風險是</a:t>
            </a:r>
            <a:r>
              <a:rPr lang="en-US" altLang="zh-TW" dirty="0" smtClean="0"/>
              <a:t>R-CHOP</a:t>
            </a:r>
            <a:r>
              <a:rPr lang="zh-TW" altLang="en-US" dirty="0" smtClean="0"/>
              <a:t>的</a:t>
            </a:r>
            <a:r>
              <a:rPr lang="en-US" altLang="zh-TW" dirty="0" smtClean="0"/>
              <a:t>2.59</a:t>
            </a:r>
            <a:r>
              <a:rPr lang="zh-TW" altLang="en-US" dirty="0" smtClean="0"/>
              <a:t>倍</a:t>
            </a:r>
            <a:endParaRPr lang="en-US" altLang="zh-TW" dirty="0" smtClean="0"/>
          </a:p>
          <a:p>
            <a:r>
              <a:rPr lang="zh-TW" altLang="en-US" dirty="0" smtClean="0"/>
              <a:t>就一開始用</a:t>
            </a:r>
            <a:r>
              <a:rPr lang="en-US" altLang="zh-TW" dirty="0" smtClean="0"/>
              <a:t>R-CHOP</a:t>
            </a:r>
            <a:r>
              <a:rPr lang="zh-TW" altLang="en-US" dirty="0" smtClean="0"/>
              <a:t>作引導治療的病人而言，用莫須瘤作維持治療跟干擾素比較起來可以降低</a:t>
            </a:r>
            <a:r>
              <a:rPr lang="en-US" altLang="zh-TW" dirty="0" smtClean="0"/>
              <a:t>7</a:t>
            </a:r>
            <a:r>
              <a:rPr lang="zh-TW" altLang="en-US" dirty="0" smtClean="0"/>
              <a:t>成的死亡率</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另外在血液學上的毒性，</a:t>
            </a:r>
            <a:r>
              <a:rPr lang="en-US" altLang="zh-TW" dirty="0" smtClean="0"/>
              <a:t>R-FC</a:t>
            </a:r>
            <a:r>
              <a:rPr lang="zh-TW" altLang="en-US" dirty="0" smtClean="0"/>
              <a:t>都比</a:t>
            </a:r>
            <a:r>
              <a:rPr lang="en-US" altLang="zh-TW" dirty="0" smtClean="0"/>
              <a:t>R-CHOP</a:t>
            </a:r>
            <a:r>
              <a:rPr lang="zh-TW" altLang="en-US" dirty="0" smtClean="0"/>
              <a:t>來得高</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23</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在神經學毒性和嗜中性球低下發燒的副作用而言，</a:t>
            </a:r>
            <a:r>
              <a:rPr lang="en-US" altLang="zh-TW" dirty="0" smtClean="0"/>
              <a:t>R-CHOP</a:t>
            </a:r>
            <a:r>
              <a:rPr lang="zh-TW" altLang="en-US" dirty="0" smtClean="0"/>
              <a:t>這一組比較多</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24</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使用</a:t>
            </a:r>
            <a:r>
              <a:rPr lang="en-US" altLang="zh-TW" dirty="0" smtClean="0"/>
              <a:t>R-FC</a:t>
            </a:r>
            <a:r>
              <a:rPr lang="zh-TW" altLang="en-US" dirty="0" smtClean="0"/>
              <a:t>這一組反而病人會提早惡化且造成更多的死亡與副作用，可能與</a:t>
            </a:r>
            <a:r>
              <a:rPr lang="en-US" altLang="zh-TW" dirty="0" smtClean="0"/>
              <a:t>R-FC</a:t>
            </a:r>
            <a:r>
              <a:rPr lang="zh-TW" altLang="en-US" dirty="0" smtClean="0"/>
              <a:t>的療效差有關係，但也有可能是因為試驗的設計在引導治療時沒有足夠的時間讓血球長回來所導致</a:t>
            </a:r>
            <a:endParaRPr lang="en-US" altLang="zh-TW" dirty="0" smtClean="0"/>
          </a:p>
          <a:p>
            <a:r>
              <a:rPr lang="zh-TW" altLang="en-US" dirty="0" smtClean="0"/>
              <a:t>所</a:t>
            </a:r>
            <a:r>
              <a:rPr lang="zh-TW" altLang="en-US" baseline="0" dirty="0" smtClean="0"/>
              <a:t>以在年紀大於</a:t>
            </a:r>
            <a:r>
              <a:rPr lang="en-US" altLang="zh-TW" baseline="0" dirty="0" smtClean="0"/>
              <a:t>70</a:t>
            </a:r>
            <a:r>
              <a:rPr lang="zh-TW" altLang="en-US" baseline="0" dirty="0" smtClean="0"/>
              <a:t>歲的病人或是有兩種以上的共病時，</a:t>
            </a:r>
            <a:r>
              <a:rPr lang="en-US" altLang="zh-TW" baseline="0" dirty="0" smtClean="0"/>
              <a:t>R-FC</a:t>
            </a:r>
            <a:r>
              <a:rPr lang="zh-TW" altLang="en-US" baseline="0" dirty="0" smtClean="0"/>
              <a:t>是不適合的。</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26</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R-CHOP</a:t>
            </a:r>
            <a:r>
              <a:rPr lang="zh-TW" altLang="en-US" dirty="0" smtClean="0"/>
              <a:t>比</a:t>
            </a:r>
            <a:r>
              <a:rPr lang="en-US" altLang="zh-TW" dirty="0" smtClean="0"/>
              <a:t>R-FC</a:t>
            </a:r>
            <a:r>
              <a:rPr lang="zh-TW" altLang="en-US" dirty="0" smtClean="0"/>
              <a:t>好是不是因為病人在這一組會接受比較多的莫須瘤</a:t>
            </a:r>
            <a:r>
              <a:rPr lang="en-US" altLang="zh-TW" dirty="0" smtClean="0"/>
              <a:t>?</a:t>
            </a:r>
            <a:r>
              <a:rPr lang="zh-TW" altLang="en-US" dirty="0" smtClean="0"/>
              <a:t>作者覺得這個差別並不足以改變試驗的結果</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27</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在這個試驗的設計，莫須瘤的維持治療是持續直到腫瘤惡化才停止，主要是因為</a:t>
            </a:r>
            <a:r>
              <a:rPr lang="en-US" altLang="zh-TW" dirty="0" smtClean="0"/>
              <a:t>MCL</a:t>
            </a:r>
            <a:r>
              <a:rPr lang="zh-TW" altLang="en-US" dirty="0" smtClean="0"/>
              <a:t>一旦復發，之後治療的效果奇差無比，而在此試驗也證明對一開始使用</a:t>
            </a:r>
            <a:r>
              <a:rPr lang="en-US" altLang="zh-TW" dirty="0" smtClean="0"/>
              <a:t>R-CHOP</a:t>
            </a:r>
            <a:r>
              <a:rPr lang="zh-TW" altLang="en-US" dirty="0" smtClean="0"/>
              <a:t>作引導性治療的病人，</a:t>
            </a:r>
            <a:r>
              <a:rPr lang="zh-TW" altLang="en-US" dirty="0" smtClean="0"/>
              <a:t>莫須瘤的維持治療有總存活率和無惡化存活率的好處</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28</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作者也發現雖然一開始使用</a:t>
            </a:r>
            <a:r>
              <a:rPr lang="en-US" altLang="zh-TW" dirty="0" smtClean="0"/>
              <a:t>R-CHOP</a:t>
            </a:r>
            <a:r>
              <a:rPr lang="zh-TW" altLang="en-US" dirty="0" smtClean="0"/>
              <a:t>作引導性治療，但如果之後沒有用莫須瘤作維持治療，它的惡化速度會比用干擾素更快</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29</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結論是</a:t>
            </a:r>
            <a:r>
              <a:rPr lang="en-US" altLang="zh-TW" dirty="0" smtClean="0"/>
              <a:t>R-FC</a:t>
            </a:r>
            <a:r>
              <a:rPr lang="en-US" altLang="zh-TW" baseline="0" dirty="0" smtClean="0"/>
              <a:t> </a:t>
            </a:r>
            <a:r>
              <a:rPr lang="zh-TW" altLang="en-US" baseline="0" dirty="0" smtClean="0"/>
              <a:t>並沒有 </a:t>
            </a:r>
            <a:r>
              <a:rPr lang="en-US" altLang="zh-TW" baseline="0" dirty="0" smtClean="0"/>
              <a:t>R-CHOP </a:t>
            </a:r>
            <a:r>
              <a:rPr lang="zh-TW" altLang="en-US" baseline="0" dirty="0" smtClean="0"/>
              <a:t>療效來得好，但是毒性比較大</a:t>
            </a:r>
            <a:endParaRPr lang="en-US" altLang="zh-TW" baseline="0" dirty="0" smtClean="0"/>
          </a:p>
          <a:p>
            <a:r>
              <a:rPr lang="zh-TW" altLang="en-US" baseline="0" dirty="0" smtClean="0"/>
              <a:t>之後用莫須瘤作維持治療，可以讓緩</a:t>
            </a:r>
            <a:r>
              <a:rPr lang="zh-TW" altLang="en-US" baseline="0" dirty="0" smtClean="0"/>
              <a:t>解的時間幾乎變成兩倍，也</a:t>
            </a:r>
            <a:r>
              <a:rPr lang="zh-TW" altLang="en-US" baseline="0" dirty="0" smtClean="0"/>
              <a:t>可以讓一開始對</a:t>
            </a:r>
            <a:r>
              <a:rPr lang="en-US" altLang="zh-TW" baseline="0" dirty="0" smtClean="0"/>
              <a:t>R-CHOP</a:t>
            </a:r>
            <a:r>
              <a:rPr lang="zh-TW" altLang="en-US" baseline="0" dirty="0" smtClean="0"/>
              <a:t>有效果的病人有總存活上的好處</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30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臨床上診斷的要件是</a:t>
            </a:r>
            <a:endParaRPr lang="en-US" altLang="zh-TW" dirty="0" smtClean="0"/>
          </a:p>
          <a:p>
            <a:pPr marL="228600" indent="-228600">
              <a:buAutoNum type="arabicPeriod"/>
            </a:pPr>
            <a:r>
              <a:rPr lang="en-US" altLang="zh-TW" baseline="0" dirty="0" smtClean="0"/>
              <a:t>CD5</a:t>
            </a:r>
            <a:r>
              <a:rPr lang="zh-TW" altLang="en-US" baseline="0" dirty="0" smtClean="0"/>
              <a:t>陽性，</a:t>
            </a:r>
            <a:r>
              <a:rPr lang="en-US" altLang="zh-TW" baseline="0" dirty="0" smtClean="0"/>
              <a:t>CD23</a:t>
            </a:r>
            <a:r>
              <a:rPr lang="zh-TW" altLang="en-US" baseline="0" dirty="0" smtClean="0"/>
              <a:t>陰性的成熟</a:t>
            </a:r>
            <a:r>
              <a:rPr lang="en-US" altLang="zh-TW" baseline="0" dirty="0" smtClean="0"/>
              <a:t>B</a:t>
            </a:r>
            <a:r>
              <a:rPr lang="zh-TW" altLang="en-US" baseline="0" dirty="0" smtClean="0"/>
              <a:t>細胞腫瘤</a:t>
            </a:r>
            <a:endParaRPr lang="en-US" altLang="zh-TW" baseline="0" dirty="0" smtClean="0"/>
          </a:p>
          <a:p>
            <a:pPr marL="228600" indent="-228600">
              <a:buAutoNum type="arabicPeriod"/>
            </a:pPr>
            <a:r>
              <a:rPr lang="zh-TW" altLang="en-US" baseline="0" dirty="0" smtClean="0"/>
              <a:t>有第</a:t>
            </a:r>
            <a:r>
              <a:rPr lang="en-US" altLang="zh-TW" baseline="0" dirty="0" smtClean="0"/>
              <a:t>11</a:t>
            </a:r>
            <a:r>
              <a:rPr lang="zh-TW" altLang="en-US" baseline="0" dirty="0" smtClean="0"/>
              <a:t>與</a:t>
            </a:r>
            <a:r>
              <a:rPr lang="en-US" altLang="zh-TW" baseline="0" dirty="0" smtClean="0"/>
              <a:t>14</a:t>
            </a:r>
            <a:r>
              <a:rPr lang="zh-TW" altLang="en-US" baseline="0" dirty="0" smtClean="0"/>
              <a:t>對染色體的轉位或是有</a:t>
            </a:r>
            <a:r>
              <a:rPr lang="en-US" altLang="zh-TW" baseline="0" dirty="0" smtClean="0"/>
              <a:t>CCND1 </a:t>
            </a:r>
            <a:r>
              <a:rPr lang="zh-TW" altLang="en-US" baseline="0" dirty="0" smtClean="0"/>
              <a:t>基因或是</a:t>
            </a:r>
            <a:r>
              <a:rPr lang="en-US" altLang="zh-TW" baseline="0" dirty="0" err="1" smtClean="0"/>
              <a:t>cyclin</a:t>
            </a:r>
            <a:r>
              <a:rPr lang="en-US" altLang="zh-TW" baseline="0" dirty="0" smtClean="0"/>
              <a:t> D1</a:t>
            </a:r>
            <a:r>
              <a:rPr lang="zh-TW" altLang="en-US" baseline="0" dirty="0" smtClean="0"/>
              <a:t>蛋白質的過度表現</a:t>
            </a:r>
            <a:endParaRPr lang="en-US" altLang="zh-TW" baseline="0" dirty="0" smtClean="0"/>
          </a:p>
          <a:p>
            <a:pPr marL="228600" indent="-228600">
              <a:buNone/>
            </a:pPr>
            <a:endParaRPr lang="en-US" altLang="zh-TW" baseline="0" dirty="0" smtClean="0"/>
          </a:p>
          <a:p>
            <a:pPr marL="228600" indent="-228600">
              <a:buNone/>
            </a:pPr>
            <a:r>
              <a:rPr lang="zh-TW" altLang="en-US" baseline="0" dirty="0" smtClean="0"/>
              <a:t>在</a:t>
            </a:r>
            <a:r>
              <a:rPr lang="en-US" altLang="zh-TW" baseline="0" dirty="0" smtClean="0"/>
              <a:t>WHO</a:t>
            </a:r>
            <a:r>
              <a:rPr lang="zh-TW" altLang="en-US" baseline="0" dirty="0" smtClean="0"/>
              <a:t>分類可分為四種</a:t>
            </a:r>
            <a:endParaRPr lang="en-US" altLang="zh-TW" baseline="0" dirty="0" smtClean="0"/>
          </a:p>
          <a:p>
            <a:pPr marL="228600" indent="-228600">
              <a:buNone/>
            </a:pP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MCL </a:t>
            </a:r>
            <a:r>
              <a:rPr lang="zh-TW" altLang="en-US" dirty="0" smtClean="0"/>
              <a:t>的癒後一向不好，同時有低惡性度淋巴瘤無法治癒的特徵，也同時有高</a:t>
            </a:r>
            <a:r>
              <a:rPr lang="zh-TW" altLang="en-US" dirty="0" smtClean="0"/>
              <a:t>惡性度淋巴瘤快速惡化的特性</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MD </a:t>
            </a:r>
            <a:r>
              <a:rPr lang="en-US" altLang="zh-TW" dirty="0" err="1" smtClean="0"/>
              <a:t>anderson</a:t>
            </a:r>
            <a:r>
              <a:rPr lang="zh-TW" altLang="en-US" dirty="0" smtClean="0"/>
              <a:t>曾經發表使用</a:t>
            </a:r>
            <a:r>
              <a:rPr lang="en-US" altLang="zh-TW" dirty="0" smtClean="0"/>
              <a:t>R-</a:t>
            </a:r>
            <a:r>
              <a:rPr lang="en-US" altLang="zh-TW" dirty="0" err="1" smtClean="0"/>
              <a:t>HyperCVAD</a:t>
            </a:r>
            <a:r>
              <a:rPr lang="zh-TW" altLang="en-US" dirty="0" smtClean="0"/>
              <a:t>的</a:t>
            </a:r>
            <a:r>
              <a:rPr lang="en-US" altLang="zh-TW" dirty="0" smtClean="0"/>
              <a:t>regimen</a:t>
            </a:r>
            <a:r>
              <a:rPr lang="zh-TW" altLang="en-US" dirty="0" smtClean="0"/>
              <a:t>來治療</a:t>
            </a:r>
            <a:r>
              <a:rPr lang="en-US" altLang="zh-TW" dirty="0" smtClean="0"/>
              <a:t>MCL</a:t>
            </a:r>
            <a:r>
              <a:rPr lang="zh-TW" altLang="en-US" dirty="0" smtClean="0"/>
              <a:t>，完全緩解率可以高達</a:t>
            </a:r>
            <a:r>
              <a:rPr lang="en-US" altLang="zh-TW" dirty="0" smtClean="0"/>
              <a:t>87%</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在第一線化療結束之後使用異體移植雖然可以達到長期治癒的目標，但是其治療的死亡率高達</a:t>
            </a:r>
            <a:r>
              <a:rPr lang="en-US" altLang="zh-TW" dirty="0" smtClean="0"/>
              <a:t>40%</a:t>
            </a:r>
          </a:p>
          <a:p>
            <a:r>
              <a:rPr lang="zh-TW" altLang="en-US" dirty="0" smtClean="0"/>
              <a:t>在第一線化療結束之後使用自體移植則無法達到長期治癒</a:t>
            </a:r>
            <a:endParaRPr lang="en-US" altLang="zh-TW" dirty="0" smtClean="0"/>
          </a:p>
          <a:p>
            <a:r>
              <a:rPr lang="en-US" altLang="zh-TW" dirty="0" smtClean="0"/>
              <a:t>TRM </a:t>
            </a:r>
            <a:r>
              <a:rPr lang="en-US" altLang="zh-TW" dirty="0" smtClean="0"/>
              <a:t>in NST:</a:t>
            </a:r>
            <a:r>
              <a:rPr lang="en-US" altLang="zh-TW" baseline="0" dirty="0" smtClean="0"/>
              <a:t> non </a:t>
            </a:r>
            <a:r>
              <a:rPr lang="en-US" altLang="zh-TW" baseline="0" dirty="0" err="1" smtClean="0"/>
              <a:t>myeloablative</a:t>
            </a:r>
            <a:r>
              <a:rPr lang="en-US" altLang="zh-TW" baseline="0" dirty="0" smtClean="0"/>
              <a:t> SCT</a:t>
            </a:r>
            <a:r>
              <a:rPr lang="en-US" altLang="zh-TW" baseline="0" dirty="0" smtClean="0">
                <a:sym typeface="Wingdings" pitchFamily="2" charset="2"/>
              </a:rPr>
              <a:t> 40%</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目前歐洲骨髓移植學會的建議是在高危險群第一次達到緩解或是第二次達到緩解且對化療有反應作自體移植</a:t>
            </a:r>
            <a:endParaRPr lang="en-US" altLang="zh-TW" dirty="0" smtClean="0"/>
          </a:p>
          <a:p>
            <a:r>
              <a:rPr lang="zh-TW" altLang="en-US" dirty="0" smtClean="0"/>
              <a:t>但是親屬程植也是可以考慮的選擇</a:t>
            </a:r>
            <a:r>
              <a:rPr lang="en-US" altLang="zh-TW" dirty="0" smtClean="0"/>
              <a:t>(</a:t>
            </a:r>
            <a:r>
              <a:rPr lang="en-US" altLang="zh-TW" baseline="0" dirty="0" smtClean="0"/>
              <a:t> </a:t>
            </a:r>
            <a:r>
              <a:rPr lang="en-US" altLang="zh-TW" baseline="0" dirty="0" err="1" smtClean="0"/>
              <a:t>clincal</a:t>
            </a:r>
            <a:r>
              <a:rPr lang="en-US" altLang="zh-TW" baseline="0" dirty="0" smtClean="0"/>
              <a:t> option)</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如果是年輕的</a:t>
            </a:r>
            <a:r>
              <a:rPr lang="en-US" altLang="zh-TW" dirty="0" smtClean="0"/>
              <a:t>MCL</a:t>
            </a:r>
            <a:r>
              <a:rPr lang="zh-TW" altLang="en-US" dirty="0" smtClean="0"/>
              <a:t>病人，目前建議用</a:t>
            </a:r>
            <a:r>
              <a:rPr lang="en-US" altLang="zh-TW" dirty="0" smtClean="0"/>
              <a:t>R-</a:t>
            </a:r>
            <a:r>
              <a:rPr lang="en-US" altLang="zh-TW" dirty="0" err="1" smtClean="0"/>
              <a:t>HyperCVAD</a:t>
            </a:r>
            <a:r>
              <a:rPr lang="zh-TW" altLang="en-US" dirty="0" smtClean="0"/>
              <a:t>作引導性治療，再用自體或異體移植作鞏固性治療</a:t>
            </a:r>
            <a:r>
              <a:rPr lang="en-US" altLang="zh-TW" dirty="0" smtClean="0"/>
              <a:t>( </a:t>
            </a:r>
            <a:r>
              <a:rPr lang="zh-TW" altLang="en-US" dirty="0" smtClean="0"/>
              <a:t>考量病人的復發風險程度</a:t>
            </a:r>
            <a:r>
              <a:rPr lang="en-US" altLang="zh-TW" dirty="0" smtClean="0"/>
              <a:t>)</a:t>
            </a:r>
            <a:r>
              <a:rPr lang="zh-TW" altLang="en-US" dirty="0" smtClean="0"/>
              <a:t>，再用莫須瘤作維持性治療</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這個臨床試驗作兩次隨機分組，第一次分為</a:t>
            </a:r>
            <a:r>
              <a:rPr lang="zh-TW" altLang="en-US" baseline="0" dirty="0" smtClean="0"/>
              <a:t> </a:t>
            </a:r>
            <a:r>
              <a:rPr lang="en-US" altLang="zh-TW" baseline="0" dirty="0" smtClean="0"/>
              <a:t>6</a:t>
            </a:r>
            <a:r>
              <a:rPr lang="zh-TW" altLang="en-US" baseline="0" dirty="0" smtClean="0"/>
              <a:t>次的</a:t>
            </a:r>
            <a:r>
              <a:rPr lang="en-US" altLang="zh-TW" baseline="0" dirty="0" smtClean="0"/>
              <a:t>R-FC,</a:t>
            </a:r>
            <a:r>
              <a:rPr lang="zh-TW" altLang="en-US" baseline="0" dirty="0" smtClean="0"/>
              <a:t>或是</a:t>
            </a:r>
            <a:r>
              <a:rPr lang="en-US" altLang="zh-TW" baseline="0" dirty="0" smtClean="0"/>
              <a:t>8</a:t>
            </a:r>
            <a:r>
              <a:rPr lang="zh-TW" altLang="en-US" baseline="0" dirty="0" smtClean="0"/>
              <a:t>次的 </a:t>
            </a:r>
            <a:r>
              <a:rPr lang="en-US" altLang="zh-TW" baseline="0" dirty="0" smtClean="0"/>
              <a:t>R-CHOP</a:t>
            </a:r>
            <a:r>
              <a:rPr lang="zh-TW" altLang="en-US" baseline="0" dirty="0" smtClean="0"/>
              <a:t>，之後作一次效果的評估，再作第二次隨機分組，一組用莫須瘤維持治療，另一組用干擾素維持治療</a:t>
            </a:r>
            <a:endParaRPr lang="zh-TW" altLang="en-US" dirty="0"/>
          </a:p>
        </p:txBody>
      </p:sp>
      <p:sp>
        <p:nvSpPr>
          <p:cNvPr id="4" name="投影片編號版面配置區 3"/>
          <p:cNvSpPr>
            <a:spLocks noGrp="1"/>
          </p:cNvSpPr>
          <p:nvPr>
            <p:ph type="sldNum" sz="quarter" idx="10"/>
          </p:nvPr>
        </p:nvSpPr>
        <p:spPr/>
        <p:txBody>
          <a:bodyPr/>
          <a:lstStyle/>
          <a:p>
            <a:fld id="{273FE06C-F218-40E5-B0F6-4CE68FCF6E48}"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35E91D-4A25-4B8E-B569-0E6517717906}" type="datetimeFigureOut">
              <a:rPr lang="zh-TW" altLang="en-US" smtClean="0"/>
              <a:pPr/>
              <a:t>2013/1/17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71EFB45-9C88-45F6-9853-FCBEB04ABB5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E91D-4A25-4B8E-B569-0E6517717906}" type="datetimeFigureOut">
              <a:rPr lang="zh-TW" altLang="en-US" smtClean="0"/>
              <a:pPr/>
              <a:t>2013/1/17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EFB45-9C88-45F6-9853-FCBEB04ABB5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a:xfrm>
            <a:off x="3563888" y="5733256"/>
            <a:ext cx="6400800" cy="1268760"/>
          </a:xfrm>
        </p:spPr>
        <p:txBody>
          <a:bodyPr>
            <a:normAutofit/>
          </a:bodyPr>
          <a:lstStyle/>
          <a:p>
            <a:r>
              <a:rPr lang="en-US" altLang="zh-TW" sz="2500" dirty="0" smtClean="0"/>
              <a:t>Supervisor: Vs </a:t>
            </a:r>
            <a:r>
              <a:rPr lang="zh-TW" altLang="en-US" sz="2500" dirty="0" smtClean="0"/>
              <a:t>楊慕華醫師</a:t>
            </a:r>
            <a:endParaRPr lang="en-US" altLang="zh-TW" sz="2500" dirty="0" smtClean="0"/>
          </a:p>
          <a:p>
            <a:r>
              <a:rPr lang="en-US" altLang="zh-TW" sz="2500" dirty="0" smtClean="0"/>
              <a:t>Presenter: CR </a:t>
            </a:r>
            <a:r>
              <a:rPr lang="zh-TW" altLang="en-US" sz="2500" dirty="0" smtClean="0"/>
              <a:t>周益聖醫師</a:t>
            </a:r>
            <a:endParaRPr lang="zh-TW" altLang="en-US" sz="2500" dirty="0"/>
          </a:p>
        </p:txBody>
      </p:sp>
      <p:pic>
        <p:nvPicPr>
          <p:cNvPr id="1026" name="Picture 2"/>
          <p:cNvPicPr>
            <a:picLocks noChangeAspect="1" noChangeArrowheads="1"/>
          </p:cNvPicPr>
          <p:nvPr/>
        </p:nvPicPr>
        <p:blipFill>
          <a:blip r:embed="rId3" cstate="print"/>
          <a:srcRect/>
          <a:stretch>
            <a:fillRect/>
          </a:stretch>
        </p:blipFill>
        <p:spPr bwMode="auto">
          <a:xfrm>
            <a:off x="0" y="0"/>
            <a:ext cx="9020175" cy="5257800"/>
          </a:xfrm>
          <a:prstGeom prst="rect">
            <a:avLst/>
          </a:prstGeom>
          <a:noFill/>
          <a:ln w="9525">
            <a:noFill/>
            <a:miter lim="800000"/>
            <a:headEnd/>
            <a:tailEnd/>
          </a:ln>
        </p:spPr>
      </p:pic>
      <p:sp>
        <p:nvSpPr>
          <p:cNvPr id="5" name="矩形 4"/>
          <p:cNvSpPr/>
          <p:nvPr/>
        </p:nvSpPr>
        <p:spPr>
          <a:xfrm>
            <a:off x="0" y="6488668"/>
            <a:ext cx="3106941" cy="369332"/>
          </a:xfrm>
          <a:prstGeom prst="rect">
            <a:avLst/>
          </a:prstGeom>
        </p:spPr>
        <p:txBody>
          <a:bodyPr wrap="none">
            <a:spAutoFit/>
          </a:bodyPr>
          <a:lstStyle/>
          <a:p>
            <a:r>
              <a:rPr lang="en-US" altLang="zh-TW" dirty="0" smtClean="0"/>
              <a:t>N </a:t>
            </a:r>
            <a:r>
              <a:rPr lang="en-US" altLang="zh-TW" dirty="0" err="1" smtClean="0"/>
              <a:t>Engl</a:t>
            </a:r>
            <a:r>
              <a:rPr lang="en-US" altLang="zh-TW" dirty="0" smtClean="0"/>
              <a:t> J Med 2012;367:520-31.</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Inclusion criteria</a:t>
            </a:r>
            <a:endParaRPr lang="zh-TW" altLang="en-US" dirty="0"/>
          </a:p>
        </p:txBody>
      </p:sp>
      <p:sp>
        <p:nvSpPr>
          <p:cNvPr id="3" name="內容版面配置區 2"/>
          <p:cNvSpPr>
            <a:spLocks noGrp="1"/>
          </p:cNvSpPr>
          <p:nvPr>
            <p:ph idx="1"/>
          </p:nvPr>
        </p:nvSpPr>
        <p:spPr/>
        <p:txBody>
          <a:bodyPr/>
          <a:lstStyle/>
          <a:p>
            <a:r>
              <a:rPr lang="en-US" altLang="zh-TW" dirty="0" smtClean="0"/>
              <a:t>newly diagnosed mantle-cell lymphoma</a:t>
            </a:r>
          </a:p>
          <a:p>
            <a:r>
              <a:rPr lang="nb-NO" altLang="zh-TW" dirty="0" smtClean="0"/>
              <a:t>Ann Arbor stage II to IV</a:t>
            </a:r>
          </a:p>
          <a:p>
            <a:r>
              <a:rPr lang="en-US" altLang="zh-TW" dirty="0" smtClean="0"/>
              <a:t>66 years of age or older or 60 to 65 years of age if ineligible for high-dose treatment</a:t>
            </a:r>
          </a:p>
          <a:p>
            <a:r>
              <a:rPr lang="en-US" altLang="zh-TW" dirty="0" smtClean="0"/>
              <a:t>ECOG of 2 or less</a:t>
            </a:r>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Exclusion criteria</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WBC count&lt; 2 x 10</a:t>
            </a:r>
            <a:r>
              <a:rPr lang="en-US" altLang="zh-TW" baseline="30000" dirty="0" smtClean="0"/>
              <a:t>9</a:t>
            </a:r>
            <a:r>
              <a:rPr lang="en-US" altLang="zh-TW" dirty="0" smtClean="0"/>
              <a:t> /L</a:t>
            </a:r>
          </a:p>
          <a:p>
            <a:r>
              <a:rPr lang="en-US" altLang="zh-TW" dirty="0" smtClean="0"/>
              <a:t>Platelet &lt; 100 x 10</a:t>
            </a:r>
            <a:r>
              <a:rPr lang="en-US" altLang="zh-TW" baseline="30000" dirty="0" smtClean="0"/>
              <a:t>9</a:t>
            </a:r>
            <a:r>
              <a:rPr lang="en-US" altLang="zh-TW" dirty="0" smtClean="0"/>
              <a:t> /L</a:t>
            </a:r>
          </a:p>
          <a:p>
            <a:r>
              <a:rPr lang="en-US" altLang="zh-TW" dirty="0"/>
              <a:t>L</a:t>
            </a:r>
            <a:r>
              <a:rPr lang="en-US" altLang="zh-TW" dirty="0" smtClean="0"/>
              <a:t>iver-enzyme greater than 3 times ULN</a:t>
            </a:r>
          </a:p>
          <a:p>
            <a:r>
              <a:rPr lang="en-US" altLang="zh-TW" dirty="0" smtClean="0"/>
              <a:t>Total </a:t>
            </a:r>
            <a:r>
              <a:rPr lang="en-US" altLang="zh-TW" dirty="0" err="1" smtClean="0"/>
              <a:t>bilirubin</a:t>
            </a:r>
            <a:r>
              <a:rPr lang="en-US" altLang="zh-TW" dirty="0" smtClean="0"/>
              <a:t> greater than 2.5 times ULN</a:t>
            </a:r>
          </a:p>
          <a:p>
            <a:r>
              <a:rPr lang="en-US" altLang="zh-TW" dirty="0" smtClean="0"/>
              <a:t>Cr greater than 2 times ULN</a:t>
            </a:r>
          </a:p>
          <a:p>
            <a:r>
              <a:rPr lang="en-US" altLang="zh-TW" dirty="0" smtClean="0"/>
              <a:t>Involvement of the central nervous system</a:t>
            </a:r>
          </a:p>
          <a:p>
            <a:r>
              <a:rPr lang="en-US" altLang="zh-TW" dirty="0"/>
              <a:t>H</a:t>
            </a:r>
            <a:r>
              <a:rPr lang="en-US" altLang="zh-TW" dirty="0" smtClean="0"/>
              <a:t>istory of autoimmune </a:t>
            </a:r>
            <a:r>
              <a:rPr lang="en-US" altLang="zh-TW" dirty="0" err="1" smtClean="0"/>
              <a:t>cytopenia</a:t>
            </a:r>
            <a:endParaRPr lang="en-US" altLang="zh-TW" dirty="0" smtClean="0"/>
          </a:p>
          <a:p>
            <a:r>
              <a:rPr lang="en-US" altLang="zh-TW" dirty="0" smtClean="0"/>
              <a:t>Hypersensitivity to </a:t>
            </a:r>
            <a:r>
              <a:rPr lang="en-US" altLang="zh-TW" dirty="0" err="1" smtClean="0"/>
              <a:t>murine</a:t>
            </a:r>
            <a:r>
              <a:rPr lang="en-US" altLang="zh-TW" dirty="0" smtClean="0"/>
              <a:t> antibodies</a:t>
            </a:r>
          </a:p>
          <a:p>
            <a:r>
              <a:rPr lang="en-US" altLang="zh-TW" dirty="0" smtClean="0"/>
              <a:t>Other cancers</a:t>
            </a:r>
          </a:p>
          <a:p>
            <a:r>
              <a:rPr lang="en-US" altLang="zh-TW" dirty="0" smtClean="0"/>
              <a:t>Serious cardiac, pulmonary, neurologic, or endocrine disease</a:t>
            </a:r>
          </a:p>
          <a:p>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Treatment</a:t>
            </a:r>
            <a:endParaRPr lang="zh-TW" altLang="en-US" dirty="0"/>
          </a:p>
        </p:txBody>
      </p:sp>
      <p:sp>
        <p:nvSpPr>
          <p:cNvPr id="3" name="內容版面配置區 2"/>
          <p:cNvSpPr>
            <a:spLocks noGrp="1"/>
          </p:cNvSpPr>
          <p:nvPr>
            <p:ph idx="1"/>
          </p:nvPr>
        </p:nvSpPr>
        <p:spPr>
          <a:xfrm>
            <a:off x="457200" y="1600200"/>
            <a:ext cx="8363272" cy="5069160"/>
          </a:xfrm>
        </p:spPr>
        <p:txBody>
          <a:bodyPr>
            <a:normAutofit fontScale="92500" lnSpcReduction="20000"/>
          </a:bodyPr>
          <a:lstStyle/>
          <a:p>
            <a:r>
              <a:rPr lang="en-US" altLang="zh-TW" dirty="0" smtClean="0"/>
              <a:t>R-FC Q28D x 6 cycles</a:t>
            </a:r>
          </a:p>
          <a:p>
            <a:pPr lvl="1"/>
            <a:r>
              <a:rPr lang="en-US" altLang="zh-TW" dirty="0" err="1" smtClean="0"/>
              <a:t>Rituximab</a:t>
            </a:r>
            <a:r>
              <a:rPr lang="en-US" altLang="zh-TW" dirty="0" smtClean="0"/>
              <a:t> 375 mg/m</a:t>
            </a:r>
            <a:r>
              <a:rPr lang="en-US" altLang="zh-TW" baseline="30000" dirty="0" smtClean="0"/>
              <a:t>2 </a:t>
            </a:r>
            <a:r>
              <a:rPr lang="en-US" altLang="zh-TW" dirty="0" smtClean="0"/>
              <a:t>IVA</a:t>
            </a:r>
          </a:p>
          <a:p>
            <a:pPr lvl="1"/>
            <a:r>
              <a:rPr lang="en-US" altLang="zh-TW" dirty="0" err="1" smtClean="0"/>
              <a:t>fludarabine</a:t>
            </a:r>
            <a:r>
              <a:rPr lang="en-US" altLang="zh-TW" dirty="0" smtClean="0"/>
              <a:t> 30 mg/m</a:t>
            </a:r>
            <a:r>
              <a:rPr lang="en-US" altLang="zh-TW" baseline="30000" dirty="0" smtClean="0"/>
              <a:t>2</a:t>
            </a:r>
            <a:r>
              <a:rPr lang="en-US" altLang="zh-TW" dirty="0" smtClean="0"/>
              <a:t> IVA Day1-3</a:t>
            </a:r>
          </a:p>
          <a:p>
            <a:pPr lvl="1"/>
            <a:r>
              <a:rPr lang="en-US" altLang="zh-TW" dirty="0" err="1" smtClean="0"/>
              <a:t>Cyclophosphamide</a:t>
            </a:r>
            <a:r>
              <a:rPr lang="en-US" altLang="zh-TW" dirty="0" smtClean="0"/>
              <a:t> 250 mg/m</a:t>
            </a:r>
            <a:r>
              <a:rPr lang="en-US" altLang="zh-TW" baseline="30000" dirty="0" smtClean="0"/>
              <a:t>2</a:t>
            </a:r>
            <a:r>
              <a:rPr lang="en-US" altLang="zh-TW" dirty="0" smtClean="0"/>
              <a:t> IVA Day1-3</a:t>
            </a:r>
          </a:p>
          <a:p>
            <a:r>
              <a:rPr lang="en-US" altLang="zh-TW" dirty="0" smtClean="0"/>
              <a:t>R-CHOP Q21D x 8 cycles</a:t>
            </a:r>
          </a:p>
          <a:p>
            <a:pPr lvl="1"/>
            <a:r>
              <a:rPr lang="en-US" altLang="zh-TW" dirty="0" err="1" smtClean="0"/>
              <a:t>Rituximab</a:t>
            </a:r>
            <a:r>
              <a:rPr lang="en-US" altLang="zh-TW" dirty="0" smtClean="0"/>
              <a:t> 375 mg/m</a:t>
            </a:r>
            <a:r>
              <a:rPr lang="en-US" altLang="zh-TW" baseline="30000" dirty="0" smtClean="0"/>
              <a:t>2 </a:t>
            </a:r>
            <a:r>
              <a:rPr lang="en-US" altLang="zh-TW" dirty="0" smtClean="0"/>
              <a:t>IVA</a:t>
            </a:r>
          </a:p>
          <a:p>
            <a:pPr lvl="1"/>
            <a:r>
              <a:rPr lang="en-US" altLang="zh-TW" dirty="0" err="1" smtClean="0"/>
              <a:t>Cyclophosphamide</a:t>
            </a:r>
            <a:r>
              <a:rPr lang="en-US" altLang="zh-TW" dirty="0" smtClean="0"/>
              <a:t> 750 mg/m</a:t>
            </a:r>
            <a:r>
              <a:rPr lang="en-US" altLang="zh-TW" baseline="30000" dirty="0" smtClean="0"/>
              <a:t>2</a:t>
            </a:r>
            <a:r>
              <a:rPr lang="en-US" altLang="zh-TW" dirty="0" smtClean="0"/>
              <a:t> IVA </a:t>
            </a:r>
          </a:p>
          <a:p>
            <a:pPr lvl="1"/>
            <a:r>
              <a:rPr lang="en-US" altLang="zh-TW" dirty="0" smtClean="0"/>
              <a:t>Doxorubicin 50 mg/m</a:t>
            </a:r>
            <a:r>
              <a:rPr lang="en-US" altLang="zh-TW" baseline="30000" dirty="0" smtClean="0"/>
              <a:t>2</a:t>
            </a:r>
            <a:r>
              <a:rPr lang="en-US" altLang="zh-TW" dirty="0" smtClean="0"/>
              <a:t> IVA</a:t>
            </a:r>
          </a:p>
          <a:p>
            <a:pPr lvl="1"/>
            <a:r>
              <a:rPr lang="en-US" altLang="zh-TW" dirty="0" err="1" smtClean="0"/>
              <a:t>Vincristiine</a:t>
            </a:r>
            <a:r>
              <a:rPr lang="en-US" altLang="zh-TW" dirty="0" smtClean="0"/>
              <a:t> 1.4 mg/m</a:t>
            </a:r>
            <a:r>
              <a:rPr lang="en-US" altLang="zh-TW" baseline="30000" dirty="0" smtClean="0"/>
              <a:t>2</a:t>
            </a:r>
            <a:r>
              <a:rPr lang="en-US" altLang="zh-TW" dirty="0" smtClean="0"/>
              <a:t> IVA </a:t>
            </a:r>
          </a:p>
          <a:p>
            <a:pPr lvl="1"/>
            <a:r>
              <a:rPr lang="en-US" altLang="zh-TW" dirty="0" smtClean="0"/>
              <a:t>Prednisone 100 mg PO D1-5</a:t>
            </a:r>
          </a:p>
          <a:p>
            <a:r>
              <a:rPr lang="en-US" altLang="zh-TW" dirty="0" err="1" smtClean="0"/>
              <a:t>Rituximab</a:t>
            </a:r>
            <a:r>
              <a:rPr lang="en-US" altLang="zh-TW" dirty="0" smtClean="0"/>
              <a:t> </a:t>
            </a:r>
            <a:r>
              <a:rPr lang="en-US" altLang="zh-TW" dirty="0" err="1" smtClean="0"/>
              <a:t>maintanance</a:t>
            </a:r>
            <a:r>
              <a:rPr lang="en-US" altLang="zh-TW" dirty="0" smtClean="0"/>
              <a:t> Q2M until progression</a:t>
            </a:r>
          </a:p>
          <a:p>
            <a:pPr lvl="1"/>
            <a:r>
              <a:rPr lang="en-US" altLang="zh-TW" dirty="0" err="1" smtClean="0"/>
              <a:t>Rituximab</a:t>
            </a:r>
            <a:r>
              <a:rPr lang="en-US" altLang="zh-TW" dirty="0" smtClean="0"/>
              <a:t> 375 mg/m</a:t>
            </a:r>
            <a:r>
              <a:rPr lang="en-US" altLang="zh-TW" baseline="30000" dirty="0" smtClean="0"/>
              <a:t>2 </a:t>
            </a:r>
            <a:r>
              <a:rPr lang="en-US" altLang="zh-TW" dirty="0" smtClean="0"/>
              <a:t>IVA</a:t>
            </a:r>
          </a:p>
          <a:p>
            <a:pPr lvl="1"/>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Study end points</a:t>
            </a:r>
            <a:endParaRPr lang="zh-TW" altLang="en-US" dirty="0"/>
          </a:p>
        </p:txBody>
      </p:sp>
      <p:sp>
        <p:nvSpPr>
          <p:cNvPr id="3" name="內容版面配置區 2"/>
          <p:cNvSpPr>
            <a:spLocks noGrp="1"/>
          </p:cNvSpPr>
          <p:nvPr>
            <p:ph idx="1"/>
          </p:nvPr>
        </p:nvSpPr>
        <p:spPr>
          <a:xfrm>
            <a:off x="457200" y="1600200"/>
            <a:ext cx="8686800" cy="5257800"/>
          </a:xfrm>
        </p:spPr>
        <p:txBody>
          <a:bodyPr>
            <a:normAutofit fontScale="85000" lnSpcReduction="10000"/>
          </a:bodyPr>
          <a:lstStyle/>
          <a:p>
            <a:r>
              <a:rPr lang="en-US" altLang="zh-TW" dirty="0" smtClean="0"/>
              <a:t>Primary end point for the comparison of the induction regimens</a:t>
            </a:r>
          </a:p>
          <a:p>
            <a:pPr lvl="1"/>
            <a:r>
              <a:rPr lang="en-US" altLang="zh-TW" dirty="0" smtClean="0"/>
              <a:t>complete remission rate (excluding unconfirmed complete remissions)</a:t>
            </a:r>
          </a:p>
          <a:p>
            <a:r>
              <a:rPr lang="en-US" altLang="zh-TW" dirty="0" smtClean="0"/>
              <a:t>Primary end point for the comparison of </a:t>
            </a:r>
            <a:r>
              <a:rPr lang="en-US" altLang="zh-TW" dirty="0" smtClean="0"/>
              <a:t>maintenance </a:t>
            </a:r>
            <a:r>
              <a:rPr lang="en-US" altLang="zh-TW" dirty="0" smtClean="0"/>
              <a:t>regimens</a:t>
            </a:r>
          </a:p>
          <a:p>
            <a:pPr lvl="1"/>
            <a:r>
              <a:rPr lang="en-US" altLang="zh-TW" dirty="0" smtClean="0"/>
              <a:t>the duration of remission</a:t>
            </a:r>
          </a:p>
          <a:p>
            <a:r>
              <a:rPr lang="en-US" altLang="zh-TW" dirty="0" smtClean="0"/>
              <a:t>Secondary end points</a:t>
            </a:r>
          </a:p>
          <a:p>
            <a:pPr lvl="1"/>
            <a:r>
              <a:rPr lang="en-US" altLang="zh-TW" dirty="0" smtClean="0"/>
              <a:t>overall response rate</a:t>
            </a:r>
          </a:p>
          <a:p>
            <a:pPr lvl="1"/>
            <a:r>
              <a:rPr lang="en-US" altLang="zh-TW" dirty="0" smtClean="0"/>
              <a:t>time to treatment failure (defined as stable disease, relapse, progression, or death) from the start of induction therapy</a:t>
            </a:r>
          </a:p>
          <a:p>
            <a:pPr lvl="1"/>
            <a:r>
              <a:rPr lang="en-US" altLang="zh-TW" dirty="0" smtClean="0"/>
              <a:t>overall survival</a:t>
            </a:r>
          </a:p>
          <a:p>
            <a:pPr lvl="1"/>
            <a:r>
              <a:rPr lang="en-US" altLang="zh-TW" dirty="0" smtClean="0"/>
              <a:t>toxic effects</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5" name="矩形 4"/>
          <p:cNvSpPr/>
          <p:nvPr/>
        </p:nvSpPr>
        <p:spPr>
          <a:xfrm>
            <a:off x="3275856" y="2780928"/>
            <a:ext cx="56886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275856" y="3789040"/>
            <a:ext cx="56886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275856" y="5301208"/>
            <a:ext cx="568863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692696"/>
          </a:xfrm>
        </p:spPr>
        <p:txBody>
          <a:bodyPr>
            <a:normAutofit fontScale="90000"/>
          </a:bodyPr>
          <a:lstStyle/>
          <a:p>
            <a:r>
              <a:rPr lang="en-US" altLang="zh-TW" dirty="0" smtClean="0"/>
              <a:t>Response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3" cstate="print"/>
          <a:srcRect/>
          <a:stretch>
            <a:fillRect/>
          </a:stretch>
        </p:blipFill>
        <p:spPr bwMode="auto">
          <a:xfrm>
            <a:off x="179512" y="638175"/>
            <a:ext cx="8686800" cy="6219825"/>
          </a:xfrm>
          <a:prstGeom prst="rect">
            <a:avLst/>
          </a:prstGeom>
          <a:noFill/>
          <a:ln w="9525">
            <a:noFill/>
            <a:miter lim="800000"/>
            <a:headEnd/>
            <a:tailEnd/>
          </a:ln>
        </p:spPr>
      </p:pic>
      <p:sp>
        <p:nvSpPr>
          <p:cNvPr id="5" name="矩形 4"/>
          <p:cNvSpPr/>
          <p:nvPr/>
        </p:nvSpPr>
        <p:spPr>
          <a:xfrm>
            <a:off x="179512" y="1988840"/>
            <a:ext cx="525658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79512" y="2852936"/>
            <a:ext cx="5256584" cy="3528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Induction</a:t>
            </a:r>
            <a:endParaRPr lang="zh-TW" altLang="en-US" dirty="0"/>
          </a:p>
        </p:txBody>
      </p:sp>
      <p:pic>
        <p:nvPicPr>
          <p:cNvPr id="3074" name="Picture 2"/>
          <p:cNvPicPr>
            <a:picLocks noChangeAspect="1" noChangeArrowheads="1"/>
          </p:cNvPicPr>
          <p:nvPr/>
        </p:nvPicPr>
        <p:blipFill>
          <a:blip r:embed="rId3" cstate="print"/>
          <a:srcRect/>
          <a:stretch>
            <a:fillRect/>
          </a:stretch>
        </p:blipFill>
        <p:spPr bwMode="auto">
          <a:xfrm>
            <a:off x="0" y="2060848"/>
            <a:ext cx="4644008" cy="3394704"/>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4" cstate="print"/>
          <a:srcRect/>
          <a:stretch>
            <a:fillRect/>
          </a:stretch>
        </p:blipFill>
        <p:spPr bwMode="auto">
          <a:xfrm>
            <a:off x="4499992" y="2060848"/>
            <a:ext cx="4644008" cy="33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Cause of death</a:t>
            </a:r>
            <a:endParaRPr lang="zh-TW" altLang="en-US" dirty="0"/>
          </a:p>
        </p:txBody>
      </p:sp>
      <p:graphicFrame>
        <p:nvGraphicFramePr>
          <p:cNvPr id="4" name="表格 3"/>
          <p:cNvGraphicFramePr>
            <a:graphicFrameLocks noGrp="1"/>
          </p:cNvGraphicFramePr>
          <p:nvPr/>
        </p:nvGraphicFramePr>
        <p:xfrm>
          <a:off x="899592" y="1700808"/>
          <a:ext cx="6696743" cy="4680522"/>
        </p:xfrm>
        <a:graphic>
          <a:graphicData uri="http://schemas.openxmlformats.org/drawingml/2006/table">
            <a:tbl>
              <a:tblPr/>
              <a:tblGrid>
                <a:gridCol w="4187189"/>
                <a:gridCol w="1254777"/>
                <a:gridCol w="1254777"/>
              </a:tblGrid>
              <a:tr h="502866">
                <a:tc>
                  <a:txBody>
                    <a:bodyPr/>
                    <a:lstStyle/>
                    <a:p>
                      <a:pPr algn="l" fontAlgn="ctr"/>
                      <a:endParaRPr lang="zh-TW" altLang="en-US" sz="1200" b="0" i="0" u="none" strike="noStrike" dirty="0">
                        <a:solidFill>
                          <a:srgbClr val="000000"/>
                        </a:solidFill>
                        <a:latin typeface="新細明體"/>
                      </a:endParaRPr>
                    </a:p>
                  </a:txBody>
                  <a:tcPr marL="9525" marR="9525" marT="9525" marB="0" anchor="ctr">
                    <a:lnL>
                      <a:noFill/>
                    </a:lnL>
                    <a:lnR>
                      <a:noFill/>
                    </a:lnR>
                    <a:lnT>
                      <a:noFill/>
                    </a:lnT>
                    <a:lnB>
                      <a:noFill/>
                    </a:lnB>
                  </a:tcPr>
                </a:tc>
                <a:tc>
                  <a:txBody>
                    <a:bodyPr/>
                    <a:lstStyle/>
                    <a:p>
                      <a:pPr algn="ctr" fontAlgn="ctr"/>
                      <a:r>
                        <a:rPr lang="en-US" sz="2000" b="1" i="0" u="none" strike="noStrike" dirty="0">
                          <a:solidFill>
                            <a:srgbClr val="FFFFFF"/>
                          </a:solidFill>
                          <a:latin typeface="Arial Black"/>
                        </a:rPr>
                        <a:t>RCHOP</a:t>
                      </a:r>
                    </a:p>
                  </a:txBody>
                  <a:tcPr marL="9525" marR="9525" marT="9525" marB="0" anchor="ctr">
                    <a:lnL>
                      <a:noFill/>
                    </a:lnL>
                    <a:lnR>
                      <a:noFill/>
                    </a:lnR>
                    <a:lnT>
                      <a:noFill/>
                    </a:lnT>
                    <a:lnB>
                      <a:noFill/>
                    </a:lnB>
                    <a:solidFill>
                      <a:srgbClr val="0070C0"/>
                    </a:solidFill>
                  </a:tcPr>
                </a:tc>
                <a:tc>
                  <a:txBody>
                    <a:bodyPr/>
                    <a:lstStyle/>
                    <a:p>
                      <a:pPr algn="ctr" fontAlgn="ctr"/>
                      <a:r>
                        <a:rPr lang="en-US" sz="2000" b="1" i="0" u="none" strike="noStrike" dirty="0">
                          <a:solidFill>
                            <a:srgbClr val="FFFFFF"/>
                          </a:solidFill>
                          <a:latin typeface="Arial Black"/>
                        </a:rPr>
                        <a:t>RFC</a:t>
                      </a:r>
                    </a:p>
                  </a:txBody>
                  <a:tcPr marL="9525" marR="9525" marT="9525" marB="0" anchor="ctr">
                    <a:lnL>
                      <a:noFill/>
                    </a:lnL>
                    <a:lnR>
                      <a:noFill/>
                    </a:lnR>
                    <a:lnT>
                      <a:noFill/>
                    </a:lnT>
                    <a:lnB>
                      <a:noFill/>
                    </a:lnB>
                    <a:solidFill>
                      <a:srgbClr val="92D050"/>
                    </a:solidFill>
                  </a:tcPr>
                </a:tc>
              </a:tr>
              <a:tr h="522207">
                <a:tc>
                  <a:txBody>
                    <a:bodyPr/>
                    <a:lstStyle/>
                    <a:p>
                      <a:pPr algn="l" fontAlgn="ctr"/>
                      <a:r>
                        <a:rPr lang="en-US" sz="3000" b="1" i="0" u="none" strike="noStrike">
                          <a:solidFill>
                            <a:srgbClr val="60497B"/>
                          </a:solidFill>
                          <a:latin typeface="新細明體"/>
                        </a:rPr>
                        <a:t>Progression of lymphoma</a:t>
                      </a:r>
                    </a:p>
                  </a:txBody>
                  <a:tcPr marL="9525" marR="9525" marT="9525" marB="0" anchor="ctr">
                    <a:lnL>
                      <a:noFill/>
                    </a:lnL>
                    <a:lnR>
                      <a:noFill/>
                    </a:lnR>
                    <a:lnT>
                      <a:noFill/>
                    </a:lnT>
                    <a:lnB>
                      <a:noFill/>
                    </a:lnB>
                  </a:tcPr>
                </a:tc>
                <a:tc>
                  <a:txBody>
                    <a:bodyPr/>
                    <a:lstStyle/>
                    <a:p>
                      <a:pPr algn="ctr" fontAlgn="ctr"/>
                      <a:r>
                        <a:rPr lang="en-US" altLang="zh-TW" sz="2000" b="1" i="0" u="none" strike="noStrike" dirty="0">
                          <a:solidFill>
                            <a:srgbClr val="000000"/>
                          </a:solidFill>
                          <a:latin typeface="Arial Black"/>
                        </a:rPr>
                        <a:t>47</a:t>
                      </a:r>
                    </a:p>
                  </a:txBody>
                  <a:tcPr marL="9525" marR="9525" marT="9525" marB="0" anchor="ctr">
                    <a:lnL>
                      <a:noFill/>
                    </a:lnL>
                    <a:lnR>
                      <a:noFill/>
                    </a:lnR>
                    <a:lnT>
                      <a:noFill/>
                    </a:lnT>
                    <a:lnB>
                      <a:noFill/>
                    </a:lnB>
                    <a:solidFill>
                      <a:srgbClr val="0070C0"/>
                    </a:solidFill>
                  </a:tcPr>
                </a:tc>
                <a:tc>
                  <a:txBody>
                    <a:bodyPr/>
                    <a:lstStyle/>
                    <a:p>
                      <a:pPr algn="ctr" fontAlgn="ctr"/>
                      <a:r>
                        <a:rPr lang="en-US" altLang="zh-TW" sz="2000" b="1" i="0" u="none" strike="noStrike">
                          <a:solidFill>
                            <a:srgbClr val="000000"/>
                          </a:solidFill>
                          <a:latin typeface="Arial Black"/>
                        </a:rPr>
                        <a:t>64</a:t>
                      </a:r>
                    </a:p>
                  </a:txBody>
                  <a:tcPr marL="9525" marR="9525" marT="9525" marB="0" anchor="ctr">
                    <a:lnL>
                      <a:noFill/>
                    </a:lnL>
                    <a:lnR>
                      <a:noFill/>
                    </a:lnR>
                    <a:lnT>
                      <a:noFill/>
                    </a:lnT>
                    <a:lnB>
                      <a:noFill/>
                    </a:lnB>
                    <a:solidFill>
                      <a:srgbClr val="92D050"/>
                    </a:solidFill>
                  </a:tcPr>
                </a:tc>
              </a:tr>
              <a:tr h="522207">
                <a:tc>
                  <a:txBody>
                    <a:bodyPr/>
                    <a:lstStyle/>
                    <a:p>
                      <a:pPr algn="l" fontAlgn="ctr"/>
                      <a:r>
                        <a:rPr lang="en-US" sz="3000" b="1" i="0" u="none" strike="noStrike">
                          <a:solidFill>
                            <a:srgbClr val="60497B"/>
                          </a:solidFill>
                          <a:latin typeface="新細明體"/>
                        </a:rPr>
                        <a:t>Infection</a:t>
                      </a:r>
                    </a:p>
                  </a:txBody>
                  <a:tcPr marL="9525" marR="9525" marT="9525" marB="0" anchor="ctr">
                    <a:lnL>
                      <a:noFill/>
                    </a:lnL>
                    <a:lnR>
                      <a:noFill/>
                    </a:lnR>
                    <a:lnT>
                      <a:noFill/>
                    </a:lnT>
                    <a:lnB>
                      <a:noFill/>
                    </a:lnB>
                  </a:tcPr>
                </a:tc>
                <a:tc>
                  <a:txBody>
                    <a:bodyPr/>
                    <a:lstStyle/>
                    <a:p>
                      <a:pPr algn="ctr" fontAlgn="ctr"/>
                      <a:r>
                        <a:rPr lang="en-US" altLang="zh-TW" sz="2000" b="1" i="0" u="none" strike="noStrike" dirty="0">
                          <a:solidFill>
                            <a:srgbClr val="000000"/>
                          </a:solidFill>
                          <a:latin typeface="Arial Black"/>
                        </a:rPr>
                        <a:t>12</a:t>
                      </a:r>
                    </a:p>
                  </a:txBody>
                  <a:tcPr marL="9525" marR="9525" marT="9525" marB="0" anchor="ctr">
                    <a:lnL>
                      <a:noFill/>
                    </a:lnL>
                    <a:lnR>
                      <a:noFill/>
                    </a:lnR>
                    <a:lnT>
                      <a:noFill/>
                    </a:lnT>
                    <a:lnB>
                      <a:noFill/>
                    </a:lnB>
                    <a:solidFill>
                      <a:srgbClr val="0070C0"/>
                    </a:solidFill>
                  </a:tcPr>
                </a:tc>
                <a:tc>
                  <a:txBody>
                    <a:bodyPr/>
                    <a:lstStyle/>
                    <a:p>
                      <a:pPr algn="ctr" fontAlgn="ctr"/>
                      <a:r>
                        <a:rPr lang="en-US" altLang="zh-TW" sz="2000" b="1" i="0" u="none" strike="noStrike" dirty="0">
                          <a:solidFill>
                            <a:srgbClr val="000000"/>
                          </a:solidFill>
                          <a:latin typeface="Arial Black"/>
                        </a:rPr>
                        <a:t>19</a:t>
                      </a:r>
                    </a:p>
                  </a:txBody>
                  <a:tcPr marL="9525" marR="9525" marT="9525" marB="0" anchor="ctr">
                    <a:lnL>
                      <a:noFill/>
                    </a:lnL>
                    <a:lnR>
                      <a:noFill/>
                    </a:lnR>
                    <a:lnT>
                      <a:noFill/>
                    </a:lnT>
                    <a:lnB>
                      <a:noFill/>
                    </a:lnB>
                    <a:solidFill>
                      <a:srgbClr val="92D050"/>
                    </a:solidFill>
                  </a:tcPr>
                </a:tc>
              </a:tr>
              <a:tr h="522207">
                <a:tc>
                  <a:txBody>
                    <a:bodyPr/>
                    <a:lstStyle/>
                    <a:p>
                      <a:pPr algn="l" fontAlgn="ctr"/>
                      <a:r>
                        <a:rPr lang="en-US" sz="3000" b="1" i="0" u="none" strike="noStrike">
                          <a:solidFill>
                            <a:srgbClr val="60497B"/>
                          </a:solidFill>
                          <a:latin typeface="新細明體"/>
                        </a:rPr>
                        <a:t>Secondary cancer</a:t>
                      </a:r>
                    </a:p>
                  </a:txBody>
                  <a:tcPr marL="9525" marR="9525" marT="9525" marB="0" anchor="ctr">
                    <a:lnL>
                      <a:noFill/>
                    </a:lnL>
                    <a:lnR>
                      <a:noFill/>
                    </a:lnR>
                    <a:lnT>
                      <a:noFill/>
                    </a:lnT>
                    <a:lnB>
                      <a:noFill/>
                    </a:lnB>
                  </a:tcPr>
                </a:tc>
                <a:tc>
                  <a:txBody>
                    <a:bodyPr/>
                    <a:lstStyle/>
                    <a:p>
                      <a:pPr algn="ctr" fontAlgn="ctr"/>
                      <a:r>
                        <a:rPr lang="en-US" altLang="zh-TW" sz="2000" b="1" i="0" u="none" strike="noStrike">
                          <a:solidFill>
                            <a:srgbClr val="000000"/>
                          </a:solidFill>
                          <a:latin typeface="Arial Black"/>
                        </a:rPr>
                        <a:t>3</a:t>
                      </a:r>
                    </a:p>
                  </a:txBody>
                  <a:tcPr marL="9525" marR="9525" marT="9525" marB="0" anchor="ctr">
                    <a:lnL>
                      <a:noFill/>
                    </a:lnL>
                    <a:lnR>
                      <a:noFill/>
                    </a:lnR>
                    <a:lnT>
                      <a:noFill/>
                    </a:lnT>
                    <a:lnB>
                      <a:noFill/>
                    </a:lnB>
                    <a:solidFill>
                      <a:srgbClr val="0070C0"/>
                    </a:solidFill>
                  </a:tcPr>
                </a:tc>
                <a:tc>
                  <a:txBody>
                    <a:bodyPr/>
                    <a:lstStyle/>
                    <a:p>
                      <a:pPr algn="ctr" fontAlgn="ctr"/>
                      <a:r>
                        <a:rPr lang="en-US" altLang="zh-TW" sz="2000" b="1" i="0" u="none" strike="noStrike" dirty="0">
                          <a:solidFill>
                            <a:srgbClr val="000000"/>
                          </a:solidFill>
                          <a:latin typeface="Arial Black"/>
                        </a:rPr>
                        <a:t>9</a:t>
                      </a:r>
                    </a:p>
                  </a:txBody>
                  <a:tcPr marL="9525" marR="9525" marT="9525" marB="0" anchor="ctr">
                    <a:lnL>
                      <a:noFill/>
                    </a:lnL>
                    <a:lnR>
                      <a:noFill/>
                    </a:lnR>
                    <a:lnT>
                      <a:noFill/>
                    </a:lnT>
                    <a:lnB>
                      <a:noFill/>
                    </a:lnB>
                    <a:solidFill>
                      <a:srgbClr val="92D050"/>
                    </a:solidFill>
                  </a:tcPr>
                </a:tc>
              </a:tr>
              <a:tr h="522207">
                <a:tc>
                  <a:txBody>
                    <a:bodyPr/>
                    <a:lstStyle/>
                    <a:p>
                      <a:pPr algn="l" fontAlgn="ctr"/>
                      <a:r>
                        <a:rPr lang="en-US" sz="3000" b="1" i="0" u="none" strike="noStrike">
                          <a:solidFill>
                            <a:srgbClr val="60497B"/>
                          </a:solidFill>
                          <a:latin typeface="新細明體"/>
                        </a:rPr>
                        <a:t>Cardiac causes</a:t>
                      </a:r>
                    </a:p>
                  </a:txBody>
                  <a:tcPr marL="9525" marR="9525" marT="9525" marB="0" anchor="ctr">
                    <a:lnL>
                      <a:noFill/>
                    </a:lnL>
                    <a:lnR>
                      <a:noFill/>
                    </a:lnR>
                    <a:lnT>
                      <a:noFill/>
                    </a:lnT>
                    <a:lnB>
                      <a:noFill/>
                    </a:lnB>
                  </a:tcPr>
                </a:tc>
                <a:tc>
                  <a:txBody>
                    <a:bodyPr/>
                    <a:lstStyle/>
                    <a:p>
                      <a:pPr algn="ctr" fontAlgn="ctr"/>
                      <a:r>
                        <a:rPr lang="en-US" altLang="zh-TW" sz="2000" b="1" i="0" u="none" strike="noStrike">
                          <a:solidFill>
                            <a:srgbClr val="000000"/>
                          </a:solidFill>
                          <a:latin typeface="Arial Black"/>
                        </a:rPr>
                        <a:t>9</a:t>
                      </a:r>
                    </a:p>
                  </a:txBody>
                  <a:tcPr marL="9525" marR="9525" marT="9525" marB="0" anchor="ctr">
                    <a:lnL>
                      <a:noFill/>
                    </a:lnL>
                    <a:lnR>
                      <a:noFill/>
                    </a:lnR>
                    <a:lnT>
                      <a:noFill/>
                    </a:lnT>
                    <a:lnB>
                      <a:noFill/>
                    </a:lnB>
                    <a:solidFill>
                      <a:srgbClr val="0070C0"/>
                    </a:solidFill>
                  </a:tcPr>
                </a:tc>
                <a:tc>
                  <a:txBody>
                    <a:bodyPr/>
                    <a:lstStyle/>
                    <a:p>
                      <a:pPr algn="ctr" fontAlgn="ctr"/>
                      <a:r>
                        <a:rPr lang="en-US" altLang="zh-TW" sz="2000" b="1" i="0" u="none" strike="noStrike" dirty="0">
                          <a:solidFill>
                            <a:srgbClr val="000000"/>
                          </a:solidFill>
                          <a:latin typeface="Arial Black"/>
                        </a:rPr>
                        <a:t>4</a:t>
                      </a:r>
                    </a:p>
                  </a:txBody>
                  <a:tcPr marL="9525" marR="9525" marT="9525" marB="0" anchor="ctr">
                    <a:lnL>
                      <a:noFill/>
                    </a:lnL>
                    <a:lnR>
                      <a:noFill/>
                    </a:lnR>
                    <a:lnT>
                      <a:noFill/>
                    </a:lnT>
                    <a:lnB>
                      <a:noFill/>
                    </a:lnB>
                    <a:solidFill>
                      <a:srgbClr val="92D050"/>
                    </a:solidFill>
                  </a:tcPr>
                </a:tc>
              </a:tr>
              <a:tr h="522207">
                <a:tc>
                  <a:txBody>
                    <a:bodyPr/>
                    <a:lstStyle/>
                    <a:p>
                      <a:pPr algn="l" fontAlgn="ctr"/>
                      <a:r>
                        <a:rPr lang="en-US" sz="3000" b="1" i="0" u="none" strike="noStrike">
                          <a:solidFill>
                            <a:srgbClr val="60497B"/>
                          </a:solidFill>
                          <a:latin typeface="新細明體"/>
                        </a:rPr>
                        <a:t>Pulmonary causes</a:t>
                      </a:r>
                    </a:p>
                  </a:txBody>
                  <a:tcPr marL="9525" marR="9525" marT="9525" marB="0" anchor="ctr">
                    <a:lnL>
                      <a:noFill/>
                    </a:lnL>
                    <a:lnR>
                      <a:noFill/>
                    </a:lnR>
                    <a:lnT>
                      <a:noFill/>
                    </a:lnT>
                    <a:lnB>
                      <a:noFill/>
                    </a:lnB>
                  </a:tcPr>
                </a:tc>
                <a:tc>
                  <a:txBody>
                    <a:bodyPr/>
                    <a:lstStyle/>
                    <a:p>
                      <a:pPr algn="ctr" fontAlgn="ctr"/>
                      <a:r>
                        <a:rPr lang="en-US" altLang="zh-TW" sz="2000" b="1" i="0" u="none" strike="noStrike">
                          <a:solidFill>
                            <a:srgbClr val="000000"/>
                          </a:solidFill>
                          <a:latin typeface="Arial Black"/>
                        </a:rPr>
                        <a:t>2</a:t>
                      </a:r>
                    </a:p>
                  </a:txBody>
                  <a:tcPr marL="9525" marR="9525" marT="9525" marB="0" anchor="ctr">
                    <a:lnL>
                      <a:noFill/>
                    </a:lnL>
                    <a:lnR>
                      <a:noFill/>
                    </a:lnR>
                    <a:lnT>
                      <a:noFill/>
                    </a:lnT>
                    <a:lnB>
                      <a:noFill/>
                    </a:lnB>
                    <a:solidFill>
                      <a:srgbClr val="0070C0"/>
                    </a:solidFill>
                  </a:tcPr>
                </a:tc>
                <a:tc>
                  <a:txBody>
                    <a:bodyPr/>
                    <a:lstStyle/>
                    <a:p>
                      <a:pPr algn="ctr" fontAlgn="ctr"/>
                      <a:r>
                        <a:rPr lang="en-US" altLang="zh-TW" sz="2000" b="1" i="0" u="none" strike="noStrike" dirty="0">
                          <a:solidFill>
                            <a:srgbClr val="000000"/>
                          </a:solidFill>
                          <a:latin typeface="Arial Black"/>
                        </a:rPr>
                        <a:t>3</a:t>
                      </a:r>
                    </a:p>
                  </a:txBody>
                  <a:tcPr marL="9525" marR="9525" marT="9525" marB="0" anchor="ctr">
                    <a:lnL>
                      <a:noFill/>
                    </a:lnL>
                    <a:lnR>
                      <a:noFill/>
                    </a:lnR>
                    <a:lnT>
                      <a:noFill/>
                    </a:lnT>
                    <a:lnB>
                      <a:noFill/>
                    </a:lnB>
                    <a:solidFill>
                      <a:srgbClr val="92D050"/>
                    </a:solidFill>
                  </a:tcPr>
                </a:tc>
              </a:tr>
              <a:tr h="522207">
                <a:tc>
                  <a:txBody>
                    <a:bodyPr/>
                    <a:lstStyle/>
                    <a:p>
                      <a:pPr algn="l" fontAlgn="ctr"/>
                      <a:r>
                        <a:rPr lang="en-US" sz="3000" b="1" i="0" u="none" strike="noStrike">
                          <a:solidFill>
                            <a:srgbClr val="60497B"/>
                          </a:solidFill>
                          <a:latin typeface="新細明體"/>
                        </a:rPr>
                        <a:t>CNS bleeding or ischemia</a:t>
                      </a:r>
                    </a:p>
                  </a:txBody>
                  <a:tcPr marL="9525" marR="9525" marT="9525" marB="0" anchor="ctr">
                    <a:lnL>
                      <a:noFill/>
                    </a:lnL>
                    <a:lnR>
                      <a:noFill/>
                    </a:lnR>
                    <a:lnT>
                      <a:noFill/>
                    </a:lnT>
                    <a:lnB>
                      <a:noFill/>
                    </a:lnB>
                  </a:tcPr>
                </a:tc>
                <a:tc>
                  <a:txBody>
                    <a:bodyPr/>
                    <a:lstStyle/>
                    <a:p>
                      <a:pPr algn="ctr" fontAlgn="ctr"/>
                      <a:r>
                        <a:rPr lang="en-US" altLang="zh-TW" sz="2000" b="1" i="0" u="none" strike="noStrike">
                          <a:solidFill>
                            <a:srgbClr val="000000"/>
                          </a:solidFill>
                          <a:latin typeface="Arial Black"/>
                        </a:rPr>
                        <a:t>1</a:t>
                      </a:r>
                    </a:p>
                  </a:txBody>
                  <a:tcPr marL="9525" marR="9525" marT="9525" marB="0" anchor="ctr">
                    <a:lnL>
                      <a:noFill/>
                    </a:lnL>
                    <a:lnR>
                      <a:noFill/>
                    </a:lnR>
                    <a:lnT>
                      <a:noFill/>
                    </a:lnT>
                    <a:lnB>
                      <a:noFill/>
                    </a:lnB>
                    <a:solidFill>
                      <a:srgbClr val="0070C0"/>
                    </a:solidFill>
                  </a:tcPr>
                </a:tc>
                <a:tc>
                  <a:txBody>
                    <a:bodyPr/>
                    <a:lstStyle/>
                    <a:p>
                      <a:pPr algn="ctr" fontAlgn="ctr"/>
                      <a:r>
                        <a:rPr lang="en-US" altLang="zh-TW" sz="2000" b="1" i="0" u="none" strike="noStrike" dirty="0">
                          <a:solidFill>
                            <a:srgbClr val="000000"/>
                          </a:solidFill>
                          <a:latin typeface="Arial Black"/>
                        </a:rPr>
                        <a:t>2</a:t>
                      </a:r>
                    </a:p>
                  </a:txBody>
                  <a:tcPr marL="9525" marR="9525" marT="9525" marB="0" anchor="ctr">
                    <a:lnL>
                      <a:noFill/>
                    </a:lnL>
                    <a:lnR>
                      <a:noFill/>
                    </a:lnR>
                    <a:lnT>
                      <a:noFill/>
                    </a:lnT>
                    <a:lnB>
                      <a:noFill/>
                    </a:lnB>
                    <a:solidFill>
                      <a:srgbClr val="92D050"/>
                    </a:solidFill>
                  </a:tcPr>
                </a:tc>
              </a:tr>
              <a:tr h="522207">
                <a:tc>
                  <a:txBody>
                    <a:bodyPr/>
                    <a:lstStyle/>
                    <a:p>
                      <a:pPr algn="l" fontAlgn="ctr"/>
                      <a:r>
                        <a:rPr lang="en-US" sz="3000" b="1" i="0" u="none" strike="noStrike">
                          <a:solidFill>
                            <a:srgbClr val="60497B"/>
                          </a:solidFill>
                          <a:latin typeface="新細明體"/>
                        </a:rPr>
                        <a:t>Leukoencephalopahty</a:t>
                      </a:r>
                    </a:p>
                  </a:txBody>
                  <a:tcPr marL="9525" marR="9525" marT="9525" marB="0" anchor="ctr">
                    <a:lnL>
                      <a:noFill/>
                    </a:lnL>
                    <a:lnR>
                      <a:noFill/>
                    </a:lnR>
                    <a:lnT>
                      <a:noFill/>
                    </a:lnT>
                    <a:lnB>
                      <a:noFill/>
                    </a:lnB>
                  </a:tcPr>
                </a:tc>
                <a:tc>
                  <a:txBody>
                    <a:bodyPr/>
                    <a:lstStyle/>
                    <a:p>
                      <a:pPr algn="ctr" fontAlgn="ctr"/>
                      <a:r>
                        <a:rPr lang="en-US" altLang="zh-TW" sz="2000" b="1" i="0" u="none" strike="noStrike">
                          <a:solidFill>
                            <a:srgbClr val="000000"/>
                          </a:solidFill>
                          <a:latin typeface="Arial Black"/>
                        </a:rPr>
                        <a:t>1</a:t>
                      </a:r>
                    </a:p>
                  </a:txBody>
                  <a:tcPr marL="9525" marR="9525" marT="9525" marB="0" anchor="ctr">
                    <a:lnL>
                      <a:noFill/>
                    </a:lnL>
                    <a:lnR>
                      <a:noFill/>
                    </a:lnR>
                    <a:lnT>
                      <a:noFill/>
                    </a:lnT>
                    <a:lnB>
                      <a:noFill/>
                    </a:lnB>
                    <a:solidFill>
                      <a:srgbClr val="0070C0"/>
                    </a:solidFill>
                  </a:tcPr>
                </a:tc>
                <a:tc>
                  <a:txBody>
                    <a:bodyPr/>
                    <a:lstStyle/>
                    <a:p>
                      <a:pPr algn="ctr" fontAlgn="ctr"/>
                      <a:r>
                        <a:rPr lang="en-US" altLang="zh-TW" sz="2000" b="1" i="0" u="none" strike="noStrike" dirty="0">
                          <a:solidFill>
                            <a:srgbClr val="000000"/>
                          </a:solidFill>
                          <a:latin typeface="Arial Black"/>
                        </a:rPr>
                        <a:t>1</a:t>
                      </a:r>
                    </a:p>
                  </a:txBody>
                  <a:tcPr marL="9525" marR="9525" marT="9525" marB="0" anchor="ctr">
                    <a:lnL>
                      <a:noFill/>
                    </a:lnL>
                    <a:lnR>
                      <a:noFill/>
                    </a:lnR>
                    <a:lnT>
                      <a:noFill/>
                    </a:lnT>
                    <a:lnB>
                      <a:noFill/>
                    </a:lnB>
                    <a:solidFill>
                      <a:srgbClr val="92D050"/>
                    </a:solidFill>
                  </a:tcPr>
                </a:tc>
              </a:tr>
              <a:tr h="522207">
                <a:tc>
                  <a:txBody>
                    <a:bodyPr/>
                    <a:lstStyle/>
                    <a:p>
                      <a:pPr algn="l" fontAlgn="ctr"/>
                      <a:r>
                        <a:rPr lang="en-US" sz="3000" b="1" i="0" u="none" strike="noStrike" dirty="0">
                          <a:solidFill>
                            <a:srgbClr val="60497B"/>
                          </a:solidFill>
                          <a:latin typeface="新細明體"/>
                        </a:rPr>
                        <a:t>Unknown</a:t>
                      </a:r>
                    </a:p>
                  </a:txBody>
                  <a:tcPr marL="9525" marR="9525" marT="9525" marB="0" anchor="ctr">
                    <a:lnL>
                      <a:noFill/>
                    </a:lnL>
                    <a:lnR>
                      <a:noFill/>
                    </a:lnR>
                    <a:lnT>
                      <a:noFill/>
                    </a:lnT>
                    <a:lnB>
                      <a:noFill/>
                    </a:lnB>
                  </a:tcPr>
                </a:tc>
                <a:tc>
                  <a:txBody>
                    <a:bodyPr/>
                    <a:lstStyle/>
                    <a:p>
                      <a:pPr algn="ctr" fontAlgn="ctr"/>
                      <a:r>
                        <a:rPr lang="en-US" altLang="zh-TW" sz="2000" b="1" i="0" u="none" strike="noStrike">
                          <a:solidFill>
                            <a:srgbClr val="000000"/>
                          </a:solidFill>
                          <a:latin typeface="Arial Black"/>
                        </a:rPr>
                        <a:t>9</a:t>
                      </a:r>
                    </a:p>
                  </a:txBody>
                  <a:tcPr marL="9525" marR="9525" marT="9525" marB="0" anchor="ctr">
                    <a:lnL>
                      <a:noFill/>
                    </a:lnL>
                    <a:lnR>
                      <a:noFill/>
                    </a:lnR>
                    <a:lnT>
                      <a:noFill/>
                    </a:lnT>
                    <a:lnB>
                      <a:noFill/>
                    </a:lnB>
                    <a:solidFill>
                      <a:srgbClr val="0070C0"/>
                    </a:solidFill>
                  </a:tcPr>
                </a:tc>
                <a:tc>
                  <a:txBody>
                    <a:bodyPr/>
                    <a:lstStyle/>
                    <a:p>
                      <a:pPr algn="ctr" fontAlgn="ctr"/>
                      <a:r>
                        <a:rPr lang="en-US" altLang="zh-TW" sz="2000" b="1" i="0" u="none" strike="noStrike" dirty="0">
                          <a:solidFill>
                            <a:srgbClr val="000000"/>
                          </a:solidFill>
                          <a:latin typeface="Arial Black"/>
                        </a:rPr>
                        <a:t>13</a:t>
                      </a:r>
                    </a:p>
                  </a:txBody>
                  <a:tcPr marL="9525" marR="9525" marT="9525" marB="0" anchor="ctr">
                    <a:lnL>
                      <a:noFill/>
                    </a:lnL>
                    <a:lnR>
                      <a:noFill/>
                    </a:lnR>
                    <a:lnT>
                      <a:noFill/>
                    </a:lnT>
                    <a:lnB>
                      <a:noFill/>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3595738"/>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552502" y="3501008"/>
            <a:ext cx="4591498" cy="3356992"/>
          </a:xfrm>
          <a:prstGeom prst="rect">
            <a:avLst/>
          </a:prstGeom>
          <a:noFill/>
          <a:ln w="9525">
            <a:noFill/>
            <a:miter lim="800000"/>
            <a:headEnd/>
            <a:tailEnd/>
          </a:ln>
        </p:spPr>
      </p:pic>
      <p:sp>
        <p:nvSpPr>
          <p:cNvPr id="4" name="矩形 3"/>
          <p:cNvSpPr/>
          <p:nvPr/>
        </p:nvSpPr>
        <p:spPr>
          <a:xfrm>
            <a:off x="467544" y="4365104"/>
            <a:ext cx="3623108" cy="1754326"/>
          </a:xfrm>
          <a:prstGeom prst="rect">
            <a:avLst/>
          </a:prstGeom>
          <a:noFill/>
        </p:spPr>
        <p:txBody>
          <a:bodyPr wrap="none" lIns="91440" tIns="45720" rIns="91440" bIns="45720">
            <a:spAutoFit/>
          </a:bodyPr>
          <a:lstStyle/>
          <a:p>
            <a:pPr algn="ctr"/>
            <a:r>
              <a:rPr lang="en-US" altLang="zh-TW"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Remission </a:t>
            </a:r>
          </a:p>
          <a:p>
            <a:pPr algn="ctr"/>
            <a:r>
              <a:rPr lang="en-US" altLang="zh-TW"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duration</a:t>
            </a:r>
            <a:endParaRPr lang="zh-TW"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2276872"/>
            <a:ext cx="9096375" cy="3848100"/>
          </a:xfrm>
          <a:prstGeom prst="rect">
            <a:avLst/>
          </a:prstGeom>
          <a:noFill/>
          <a:ln w="9525">
            <a:noFill/>
            <a:miter lim="800000"/>
            <a:headEnd/>
            <a:tailEnd/>
          </a:ln>
        </p:spPr>
      </p:pic>
      <p:sp>
        <p:nvSpPr>
          <p:cNvPr id="3" name="標題 2"/>
          <p:cNvSpPr>
            <a:spLocks noGrp="1"/>
          </p:cNvSpPr>
          <p:nvPr>
            <p:ph type="title"/>
          </p:nvPr>
        </p:nvSpPr>
        <p:spPr/>
        <p:txBody>
          <a:bodyPr>
            <a:normAutofit/>
          </a:bodyPr>
          <a:lstStyle/>
          <a:p>
            <a:r>
              <a:rPr lang="en-US" altLang="zh-TW"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Remission duration</a:t>
            </a:r>
            <a:endParaRPr lang="zh-TW" altLang="en-US" b="1" dirty="0"/>
          </a:p>
        </p:txBody>
      </p:sp>
      <p:sp>
        <p:nvSpPr>
          <p:cNvPr id="6" name="矩形 5"/>
          <p:cNvSpPr/>
          <p:nvPr/>
        </p:nvSpPr>
        <p:spPr>
          <a:xfrm flipV="1">
            <a:off x="6588224" y="4005064"/>
            <a:ext cx="72008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flipV="1">
            <a:off x="6588224" y="4941168"/>
            <a:ext cx="720080" cy="279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dirty="0" smtClean="0"/>
              <a:t>Introduction</a:t>
            </a:r>
            <a:endParaRPr lang="zh-TW" altLang="en-US" dirty="0"/>
          </a:p>
        </p:txBody>
      </p:sp>
      <p:pic>
        <p:nvPicPr>
          <p:cNvPr id="2050" name="Picture 2"/>
          <p:cNvPicPr>
            <a:picLocks noChangeAspect="1" noChangeArrowheads="1"/>
          </p:cNvPicPr>
          <p:nvPr/>
        </p:nvPicPr>
        <p:blipFill>
          <a:blip r:embed="rId3" cstate="print"/>
          <a:srcRect l="26278" t="20391" r="43600" b="54508"/>
          <a:stretch>
            <a:fillRect/>
          </a:stretch>
        </p:blipFill>
        <p:spPr bwMode="auto">
          <a:xfrm>
            <a:off x="1187624" y="1484784"/>
            <a:ext cx="3311860" cy="220790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25785" t="37449" r="54725" b="30067"/>
          <a:stretch>
            <a:fillRect/>
          </a:stretch>
        </p:blipFill>
        <p:spPr bwMode="auto">
          <a:xfrm>
            <a:off x="5508104" y="0"/>
            <a:ext cx="2517744" cy="3356992"/>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l="26278" t="33680" r="43600" b="30145"/>
          <a:stretch>
            <a:fillRect/>
          </a:stretch>
        </p:blipFill>
        <p:spPr bwMode="auto">
          <a:xfrm>
            <a:off x="5220072" y="3467976"/>
            <a:ext cx="3528392" cy="3390024"/>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l="25785" t="47785" r="44094" b="24899"/>
          <a:stretch>
            <a:fillRect/>
          </a:stretch>
        </p:blipFill>
        <p:spPr bwMode="auto">
          <a:xfrm>
            <a:off x="755576" y="3861048"/>
            <a:ext cx="3672408"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0"/>
            <a:ext cx="9144000" cy="354957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4572000" y="3455582"/>
            <a:ext cx="4572000" cy="3402418"/>
          </a:xfrm>
          <a:prstGeom prst="rect">
            <a:avLst/>
          </a:prstGeom>
          <a:noFill/>
          <a:ln w="9525">
            <a:noFill/>
            <a:miter lim="800000"/>
            <a:headEnd/>
            <a:tailEnd/>
          </a:ln>
        </p:spPr>
      </p:pic>
      <p:sp>
        <p:nvSpPr>
          <p:cNvPr id="4" name="矩形 3"/>
          <p:cNvSpPr/>
          <p:nvPr/>
        </p:nvSpPr>
        <p:spPr>
          <a:xfrm>
            <a:off x="767531" y="4365104"/>
            <a:ext cx="3023136" cy="1754326"/>
          </a:xfrm>
          <a:prstGeom prst="rect">
            <a:avLst/>
          </a:prstGeom>
          <a:noFill/>
        </p:spPr>
        <p:txBody>
          <a:bodyPr wrap="none" lIns="91440" tIns="45720" rIns="91440" bIns="45720">
            <a:spAutoFit/>
          </a:bodyPr>
          <a:lstStyle/>
          <a:p>
            <a:pPr algn="ctr"/>
            <a:r>
              <a:rPr lang="en-US" altLang="zh-TW"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Overall</a:t>
            </a:r>
          </a:p>
          <a:p>
            <a:pPr algn="ct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Survival</a:t>
            </a:r>
            <a:endParaRPr lang="zh-TW"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9050" y="2348880"/>
            <a:ext cx="9124950" cy="3914775"/>
          </a:xfrm>
          <a:prstGeom prst="rect">
            <a:avLst/>
          </a:prstGeom>
          <a:noFill/>
          <a:ln w="9525">
            <a:noFill/>
            <a:miter lim="800000"/>
            <a:headEnd/>
            <a:tailEnd/>
          </a:ln>
        </p:spPr>
      </p:pic>
      <p:sp>
        <p:nvSpPr>
          <p:cNvPr id="3" name="矩形 2"/>
          <p:cNvSpPr/>
          <p:nvPr/>
        </p:nvSpPr>
        <p:spPr>
          <a:xfrm>
            <a:off x="755576" y="836712"/>
            <a:ext cx="7488832" cy="923330"/>
          </a:xfrm>
          <a:prstGeom prst="rect">
            <a:avLst/>
          </a:prstGeom>
          <a:noFill/>
        </p:spPr>
        <p:txBody>
          <a:bodyPr wrap="square" lIns="91440" tIns="45720" rIns="91440" bIns="45720">
            <a:spAutoFit/>
          </a:bodyPr>
          <a:lstStyle/>
          <a:p>
            <a:pPr algn="ctr"/>
            <a:r>
              <a:rPr lang="en-US" altLang="zh-TW"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Overall </a:t>
            </a:r>
            <a:r>
              <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Survival</a:t>
            </a:r>
            <a:endParaRPr lang="zh-TW"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矩形 3"/>
          <p:cNvSpPr/>
          <p:nvPr/>
        </p:nvSpPr>
        <p:spPr>
          <a:xfrm>
            <a:off x="5724128" y="3068960"/>
            <a:ext cx="720080"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6588224" y="4005064"/>
            <a:ext cx="720080"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588224" y="501317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文字版面配置區 4"/>
          <p:cNvSpPr>
            <a:spLocks noGrp="1"/>
          </p:cNvSpPr>
          <p:nvPr>
            <p:ph type="body" idx="1"/>
          </p:nvPr>
        </p:nvSpPr>
        <p:spPr/>
        <p:txBody>
          <a:bodyPr>
            <a:normAutofit/>
          </a:bodyPr>
          <a:lstStyle/>
          <a:p>
            <a:r>
              <a:rPr lang="en-US" altLang="zh-TW" sz="6000" dirty="0" smtClean="0">
                <a:solidFill>
                  <a:schemeClr val="tx2">
                    <a:lumMod val="60000"/>
                    <a:lumOff val="40000"/>
                  </a:schemeClr>
                </a:solidFill>
              </a:rPr>
              <a:t>Side effects</a:t>
            </a:r>
            <a:endParaRPr lang="zh-TW" altLang="en-US" sz="60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 y="1"/>
            <a:ext cx="9143999" cy="6895688"/>
          </a:xfrm>
          <a:prstGeom prst="rect">
            <a:avLst/>
          </a:prstGeom>
          <a:noFill/>
          <a:ln w="9525">
            <a:noFill/>
            <a:miter lim="800000"/>
            <a:headEnd/>
            <a:tailEnd/>
          </a:ln>
        </p:spPr>
      </p:pic>
      <p:sp>
        <p:nvSpPr>
          <p:cNvPr id="5" name="矩形 4"/>
          <p:cNvSpPr/>
          <p:nvPr/>
        </p:nvSpPr>
        <p:spPr>
          <a:xfrm>
            <a:off x="1835696" y="1772816"/>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835696" y="2492896"/>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835696" y="3140968"/>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835696" y="3861048"/>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835696" y="4509120"/>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516216" y="2492896"/>
            <a:ext cx="504056" cy="21602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707904" y="2492896"/>
            <a:ext cx="504056" cy="21602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6588224" y="4509120"/>
            <a:ext cx="504056" cy="21602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707904" y="4509120"/>
            <a:ext cx="504056" cy="216024"/>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835696" y="6381328"/>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908720"/>
            <a:ext cx="9144000" cy="5138057"/>
          </a:xfrm>
          <a:prstGeom prst="rect">
            <a:avLst/>
          </a:prstGeom>
          <a:noFill/>
          <a:ln w="9525">
            <a:noFill/>
            <a:miter lim="800000"/>
            <a:headEnd/>
            <a:tailEnd/>
          </a:ln>
        </p:spPr>
      </p:pic>
      <p:sp>
        <p:nvSpPr>
          <p:cNvPr id="3" name="矩形 2"/>
          <p:cNvSpPr/>
          <p:nvPr/>
        </p:nvSpPr>
        <p:spPr>
          <a:xfrm>
            <a:off x="1835696" y="2780928"/>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835696" y="4653136"/>
            <a:ext cx="13681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835696" y="5733256"/>
            <a:ext cx="144016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 name="文字版面配置區 4"/>
          <p:cNvSpPr>
            <a:spLocks noGrp="1"/>
          </p:cNvSpPr>
          <p:nvPr>
            <p:ph type="body" idx="1"/>
          </p:nvPr>
        </p:nvSpPr>
        <p:spPr/>
        <p:txBody>
          <a:bodyPr>
            <a:normAutofit/>
          </a:bodyPr>
          <a:lstStyle/>
          <a:p>
            <a:r>
              <a:rPr lang="en-US" altLang="zh-TW" sz="6000" dirty="0" smtClean="0">
                <a:solidFill>
                  <a:schemeClr val="tx2">
                    <a:lumMod val="60000"/>
                    <a:lumOff val="40000"/>
                  </a:schemeClr>
                </a:solidFill>
              </a:rPr>
              <a:t>Discussion</a:t>
            </a:r>
            <a:endParaRPr lang="zh-TW" altLang="en-US" sz="60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Why not RFC?</a:t>
            </a:r>
            <a:endParaRPr lang="zh-TW" altLang="en-US" dirty="0"/>
          </a:p>
        </p:txBody>
      </p:sp>
      <p:sp>
        <p:nvSpPr>
          <p:cNvPr id="5" name="內容版面配置區 4"/>
          <p:cNvSpPr>
            <a:spLocks noGrp="1"/>
          </p:cNvSpPr>
          <p:nvPr>
            <p:ph idx="1"/>
          </p:nvPr>
        </p:nvSpPr>
        <p:spPr/>
        <p:txBody>
          <a:bodyPr>
            <a:normAutofit lnSpcReduction="10000"/>
          </a:bodyPr>
          <a:lstStyle/>
          <a:p>
            <a:r>
              <a:rPr lang="en-US" altLang="zh-TW" dirty="0" smtClean="0"/>
              <a:t>The increase in </a:t>
            </a:r>
            <a:r>
              <a:rPr lang="en-US" altLang="zh-TW" dirty="0" smtClean="0">
                <a:solidFill>
                  <a:srgbClr val="FF0000"/>
                </a:solidFill>
              </a:rPr>
              <a:t>early progressions </a:t>
            </a:r>
            <a:r>
              <a:rPr lang="en-US" altLang="zh-TW" dirty="0" smtClean="0"/>
              <a:t>was unexpected and resulted in </a:t>
            </a:r>
            <a:r>
              <a:rPr lang="en-US" altLang="zh-TW" dirty="0" smtClean="0">
                <a:solidFill>
                  <a:srgbClr val="FF0000"/>
                </a:solidFill>
              </a:rPr>
              <a:t>more deaths </a:t>
            </a:r>
            <a:r>
              <a:rPr lang="en-US" altLang="zh-TW" dirty="0" smtClean="0"/>
              <a:t>in combination with </a:t>
            </a:r>
            <a:r>
              <a:rPr lang="en-US" altLang="zh-TW" dirty="0" smtClean="0">
                <a:solidFill>
                  <a:srgbClr val="FF0000"/>
                </a:solidFill>
              </a:rPr>
              <a:t>more toxic events</a:t>
            </a:r>
          </a:p>
          <a:p>
            <a:pPr lvl="1"/>
            <a:r>
              <a:rPr lang="en-US" altLang="zh-TW" dirty="0" smtClean="0"/>
              <a:t>the poor performance of the R-FC regimen itself</a:t>
            </a:r>
          </a:p>
          <a:p>
            <a:pPr lvl="1"/>
            <a:r>
              <a:rPr lang="en-US" altLang="zh-TW" dirty="0" smtClean="0"/>
              <a:t>insufficient hematopoietic recovery during and after the induction phase</a:t>
            </a:r>
          </a:p>
          <a:p>
            <a:r>
              <a:rPr lang="en-US" altLang="zh-TW" dirty="0" smtClean="0"/>
              <a:t>not considered suitable for patients who were older than 70 years of age or who had two or more coexisting conditions</a:t>
            </a:r>
          </a:p>
          <a:p>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RCHOP better than RFC due to more exposure of </a:t>
            </a:r>
            <a:r>
              <a:rPr lang="en-US" altLang="zh-TW" dirty="0" err="1" smtClean="0"/>
              <a:t>rituximab</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dirty="0" smtClean="0"/>
              <a:t>Possibly due to more dose-dense </a:t>
            </a:r>
            <a:r>
              <a:rPr lang="en-US" altLang="zh-TW" dirty="0" err="1" smtClean="0"/>
              <a:t>rituximab</a:t>
            </a:r>
            <a:r>
              <a:rPr lang="en-US" altLang="zh-TW" dirty="0" smtClean="0"/>
              <a:t> in RCHOP arm</a:t>
            </a:r>
          </a:p>
          <a:p>
            <a:pPr lvl="1"/>
            <a:r>
              <a:rPr lang="en-US" altLang="zh-TW" dirty="0" smtClean="0"/>
              <a:t>Q21D x8 cycles in RCHOP </a:t>
            </a:r>
            <a:r>
              <a:rPr lang="en-US" altLang="zh-TW" dirty="0" err="1" smtClean="0"/>
              <a:t>vs</a:t>
            </a:r>
            <a:r>
              <a:rPr lang="en-US" altLang="zh-TW" dirty="0" smtClean="0"/>
              <a:t> Q28D x6 cycles in RFC</a:t>
            </a:r>
          </a:p>
          <a:p>
            <a:r>
              <a:rPr lang="en-US" altLang="zh-TW" dirty="0" smtClean="0"/>
              <a:t>The authors assumed that the resulted difference would be inconsequential</a:t>
            </a: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Rituximab</a:t>
            </a:r>
            <a:r>
              <a:rPr lang="en-US" altLang="zh-TW" dirty="0" smtClean="0"/>
              <a:t> maintenance</a:t>
            </a:r>
            <a:endParaRPr lang="zh-TW" altLang="en-US" dirty="0"/>
          </a:p>
        </p:txBody>
      </p:sp>
      <p:sp>
        <p:nvSpPr>
          <p:cNvPr id="3" name="內容版面配置區 2"/>
          <p:cNvSpPr>
            <a:spLocks noGrp="1"/>
          </p:cNvSpPr>
          <p:nvPr>
            <p:ph idx="1"/>
          </p:nvPr>
        </p:nvSpPr>
        <p:spPr/>
        <p:txBody>
          <a:bodyPr/>
          <a:lstStyle/>
          <a:p>
            <a:r>
              <a:rPr lang="en-US" altLang="zh-TW" dirty="0" smtClean="0"/>
              <a:t>Continue until progression based on the poor outcome of salvage treatments in patients with relapsed mantle-cell lymphoma</a:t>
            </a:r>
          </a:p>
          <a:p>
            <a:r>
              <a:rPr lang="en-US" altLang="zh-TW" dirty="0" smtClean="0"/>
              <a:t>Significant PFS and OS benefit in patients pretreated with RCHOP</a:t>
            </a:r>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smtClean="0"/>
              <a:t>Rituximab</a:t>
            </a:r>
            <a:r>
              <a:rPr lang="en-US" altLang="zh-TW" dirty="0" smtClean="0"/>
              <a:t> better due to poor performance of IFN?</a:t>
            </a:r>
            <a:endParaRPr lang="zh-TW" altLang="en-US" dirty="0"/>
          </a:p>
        </p:txBody>
      </p:sp>
      <p:sp>
        <p:nvSpPr>
          <p:cNvPr id="3" name="內容版面配置區 2"/>
          <p:cNvSpPr>
            <a:spLocks noGrp="1"/>
          </p:cNvSpPr>
          <p:nvPr>
            <p:ph idx="1"/>
          </p:nvPr>
        </p:nvSpPr>
        <p:spPr>
          <a:xfrm>
            <a:off x="457200" y="1600200"/>
            <a:ext cx="8435280" cy="5069160"/>
          </a:xfrm>
        </p:spPr>
        <p:txBody>
          <a:bodyPr>
            <a:normAutofit lnSpcReduction="10000"/>
          </a:bodyPr>
          <a:lstStyle/>
          <a:p>
            <a:r>
              <a:rPr lang="en-US" altLang="zh-TW" dirty="0" smtClean="0"/>
              <a:t>the results with interferon </a:t>
            </a:r>
            <a:r>
              <a:rPr lang="en-US" altLang="zh-TW" dirty="0" err="1" smtClean="0"/>
              <a:t>alfa</a:t>
            </a:r>
            <a:r>
              <a:rPr lang="en-US" altLang="zh-TW" dirty="0" smtClean="0"/>
              <a:t> are better than or in line with those of previous trials</a:t>
            </a:r>
          </a:p>
          <a:p>
            <a:r>
              <a:rPr lang="en-US" altLang="zh-TW" dirty="0" smtClean="0"/>
              <a:t>a decrease in progression-free survival associated with interferon </a:t>
            </a:r>
            <a:r>
              <a:rPr lang="en-US" altLang="zh-TW" dirty="0" err="1" smtClean="0"/>
              <a:t>alfa</a:t>
            </a:r>
            <a:r>
              <a:rPr lang="en-US" altLang="zh-TW" dirty="0" smtClean="0"/>
              <a:t> has not been reported from any trial</a:t>
            </a:r>
          </a:p>
          <a:p>
            <a:r>
              <a:rPr lang="en-US" altLang="zh-TW" dirty="0" smtClean="0"/>
              <a:t>The duration of remission and overall survival time after a response to R-CHOP were significantly shorter among patients who were not assigned to any maintenance therapy as compared with IFN</a:t>
            </a:r>
            <a:endParaRPr lang="zh-TW" altLang="en-US" dirty="0"/>
          </a:p>
        </p:txBody>
      </p:sp>
      <p:grpSp>
        <p:nvGrpSpPr>
          <p:cNvPr id="7" name="群組 6"/>
          <p:cNvGrpSpPr/>
          <p:nvPr/>
        </p:nvGrpSpPr>
        <p:grpSpPr>
          <a:xfrm>
            <a:off x="467544" y="116633"/>
            <a:ext cx="8280920" cy="3888432"/>
            <a:chOff x="467544" y="116633"/>
            <a:chExt cx="8280920" cy="3888432"/>
          </a:xfrm>
        </p:grpSpPr>
        <p:pic>
          <p:nvPicPr>
            <p:cNvPr id="39938" name="Picture 2"/>
            <p:cNvPicPr>
              <a:picLocks noChangeAspect="1" noChangeArrowheads="1"/>
            </p:cNvPicPr>
            <p:nvPr/>
          </p:nvPicPr>
          <p:blipFill>
            <a:blip r:embed="rId3" cstate="print"/>
            <a:srcRect/>
            <a:stretch>
              <a:fillRect/>
            </a:stretch>
          </p:blipFill>
          <p:spPr bwMode="auto">
            <a:xfrm>
              <a:off x="467544" y="116633"/>
              <a:ext cx="8280920" cy="3888432"/>
            </a:xfrm>
            <a:prstGeom prst="rect">
              <a:avLst/>
            </a:prstGeom>
            <a:noFill/>
            <a:ln w="9525">
              <a:noFill/>
              <a:miter lim="800000"/>
              <a:headEnd/>
              <a:tailEnd/>
            </a:ln>
          </p:spPr>
        </p:pic>
        <p:sp>
          <p:nvSpPr>
            <p:cNvPr id="5" name="橢圓 4"/>
            <p:cNvSpPr/>
            <p:nvPr/>
          </p:nvSpPr>
          <p:spPr>
            <a:xfrm rot="20406460">
              <a:off x="1405477" y="913420"/>
              <a:ext cx="413337" cy="2199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rot="17672518">
              <a:off x="6172244" y="68518"/>
              <a:ext cx="1090807" cy="3586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457200" y="1600200"/>
            <a:ext cx="8435280" cy="4781128"/>
          </a:xfrm>
        </p:spPr>
        <p:txBody>
          <a:bodyPr>
            <a:normAutofit/>
          </a:bodyPr>
          <a:lstStyle/>
          <a:p>
            <a:r>
              <a:rPr lang="en-US" altLang="zh-TW" b="1" dirty="0" smtClean="0">
                <a:solidFill>
                  <a:srgbClr val="0070C0"/>
                </a:solidFill>
              </a:rPr>
              <a:t>Diagnostic hallmark</a:t>
            </a:r>
          </a:p>
          <a:p>
            <a:pPr lvl="1"/>
            <a:r>
              <a:rPr lang="en-US" altLang="zh-TW" dirty="0" smtClean="0"/>
              <a:t>CD5+CD23- mature B cell neoplasm</a:t>
            </a:r>
          </a:p>
          <a:p>
            <a:pPr lvl="1"/>
            <a:r>
              <a:rPr lang="en-US" altLang="zh-TW" dirty="0" smtClean="0"/>
              <a:t>CCND1 gene/</a:t>
            </a:r>
            <a:r>
              <a:rPr lang="en-US" altLang="zh-TW" dirty="0" err="1" smtClean="0"/>
              <a:t>cyclin</a:t>
            </a:r>
            <a:r>
              <a:rPr lang="en-US" altLang="zh-TW" dirty="0" smtClean="0"/>
              <a:t> D1 protein </a:t>
            </a:r>
            <a:r>
              <a:rPr lang="en-US" altLang="zh-TW" dirty="0" err="1" smtClean="0"/>
              <a:t>overexpression</a:t>
            </a:r>
            <a:r>
              <a:rPr lang="en-US" altLang="zh-TW" dirty="0" smtClean="0"/>
              <a:t> t(11;14)(q13;q32)</a:t>
            </a:r>
          </a:p>
          <a:p>
            <a:r>
              <a:rPr lang="en-US" altLang="zh-TW" b="1" dirty="0" smtClean="0">
                <a:solidFill>
                  <a:schemeClr val="accent4">
                    <a:lumMod val="75000"/>
                  </a:schemeClr>
                </a:solidFill>
              </a:rPr>
              <a:t>WHO classification</a:t>
            </a:r>
          </a:p>
          <a:p>
            <a:pPr lvl="1"/>
            <a:r>
              <a:rPr lang="en-US" altLang="zh-TW" dirty="0" smtClean="0"/>
              <a:t>Classic: Sox 11 nuclear over-expression</a:t>
            </a:r>
          </a:p>
          <a:p>
            <a:pPr lvl="1"/>
            <a:r>
              <a:rPr lang="en-US" altLang="zh-TW" dirty="0" err="1" smtClean="0"/>
              <a:t>Blastoid</a:t>
            </a:r>
            <a:r>
              <a:rPr lang="en-US" altLang="zh-TW" dirty="0" smtClean="0"/>
              <a:t> (</a:t>
            </a:r>
            <a:r>
              <a:rPr lang="en-US" altLang="zh-TW" dirty="0" err="1" smtClean="0"/>
              <a:t>pleomorphic</a:t>
            </a:r>
            <a:r>
              <a:rPr lang="en-US" altLang="zh-TW" dirty="0" smtClean="0"/>
              <a:t>)</a:t>
            </a:r>
          </a:p>
          <a:p>
            <a:pPr lvl="1"/>
            <a:r>
              <a:rPr lang="en-US" altLang="zh-TW" dirty="0" smtClean="0"/>
              <a:t>Marginal-zone like</a:t>
            </a:r>
          </a:p>
          <a:p>
            <a:pPr lvl="1"/>
            <a:r>
              <a:rPr lang="en-US" altLang="zh-TW" dirty="0" smtClean="0"/>
              <a:t>Small cell : better prognosis</a:t>
            </a:r>
          </a:p>
          <a:p>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normAutofit/>
          </a:bodyPr>
          <a:lstStyle/>
          <a:p>
            <a:r>
              <a:rPr lang="en-US" altLang="zh-TW" dirty="0" err="1" smtClean="0"/>
              <a:t>Fludarabine</a:t>
            </a:r>
            <a:r>
              <a:rPr lang="en-US" altLang="zh-TW" dirty="0" smtClean="0"/>
              <a:t>-containing induction regimen was not more effective but was more toxic than R-CHOP</a:t>
            </a:r>
          </a:p>
          <a:p>
            <a:r>
              <a:rPr lang="en-US" altLang="zh-TW" dirty="0" smtClean="0"/>
              <a:t>Maintenance therapy with </a:t>
            </a:r>
            <a:r>
              <a:rPr lang="en-US" altLang="zh-TW" dirty="0" err="1" smtClean="0"/>
              <a:t>rituximab</a:t>
            </a:r>
            <a:r>
              <a:rPr lang="en-US" altLang="zh-TW" dirty="0" smtClean="0"/>
              <a:t> almost doubled the duration of remission in patients who had a response to induction therapy and significantly improved overall survival among patients who had a response to R-CHOP</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Thanks for your attention!</a:t>
            </a:r>
            <a:endParaRPr lang="zh-TW" altLang="en-US" dirty="0"/>
          </a:p>
        </p:txBody>
      </p:sp>
      <p:sp>
        <p:nvSpPr>
          <p:cNvPr id="5" name="文字版面配置區 4"/>
          <p:cNvSpPr>
            <a:spLocks noGrp="1"/>
          </p:cNvSpPr>
          <p:nvPr>
            <p:ph type="body" idx="1"/>
          </p:nvPr>
        </p:nvSpPr>
        <p:spPr/>
        <p:txBody>
          <a:bodyPr/>
          <a:lstStyle/>
          <a:p>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smtClean="0"/>
              <a:t>A disease of dismal prognosis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cstate="print"/>
          <a:srcRect/>
          <a:stretch>
            <a:fillRect/>
          </a:stretch>
        </p:blipFill>
        <p:spPr bwMode="auto">
          <a:xfrm>
            <a:off x="0" y="983293"/>
            <a:ext cx="9144000" cy="58747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For young MCL…( median age of 60)</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3" cstate="print"/>
          <a:srcRect/>
          <a:stretch>
            <a:fillRect/>
          </a:stretch>
        </p:blipFill>
        <p:spPr bwMode="auto">
          <a:xfrm>
            <a:off x="0" y="1412776"/>
            <a:ext cx="5953125" cy="318135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139953" y="3580871"/>
            <a:ext cx="5004048" cy="3277129"/>
          </a:xfrm>
          <a:prstGeom prst="rect">
            <a:avLst/>
          </a:prstGeom>
          <a:noFill/>
          <a:ln w="9525">
            <a:noFill/>
            <a:miter lim="800000"/>
            <a:headEnd/>
            <a:tailEnd/>
          </a:ln>
        </p:spPr>
      </p:pic>
      <p:sp>
        <p:nvSpPr>
          <p:cNvPr id="6" name="文字方塊 5"/>
          <p:cNvSpPr txBox="1"/>
          <p:nvPr/>
        </p:nvSpPr>
        <p:spPr>
          <a:xfrm>
            <a:off x="395536" y="5013176"/>
            <a:ext cx="3096344" cy="1246495"/>
          </a:xfrm>
          <a:prstGeom prst="rect">
            <a:avLst/>
          </a:prstGeom>
          <a:noFill/>
        </p:spPr>
        <p:txBody>
          <a:bodyPr wrap="square" rtlCol="0">
            <a:spAutoFit/>
          </a:bodyPr>
          <a:lstStyle/>
          <a:p>
            <a:r>
              <a:rPr lang="en-US" altLang="zh-TW" sz="2500" dirty="0" smtClean="0">
                <a:solidFill>
                  <a:srgbClr val="FF0000"/>
                </a:solidFill>
              </a:rPr>
              <a:t>CR/CRu:87%</a:t>
            </a:r>
          </a:p>
          <a:p>
            <a:r>
              <a:rPr lang="en-US" altLang="zh-TW" sz="2500" dirty="0" smtClean="0">
                <a:solidFill>
                  <a:srgbClr val="FF0000"/>
                </a:solidFill>
              </a:rPr>
              <a:t>(75/97 with CR and 9/97 with </a:t>
            </a:r>
            <a:r>
              <a:rPr lang="en-US" altLang="zh-TW" sz="2500" dirty="0" err="1" smtClean="0">
                <a:solidFill>
                  <a:srgbClr val="FF0000"/>
                </a:solidFill>
              </a:rPr>
              <a:t>CRu</a:t>
            </a:r>
            <a:r>
              <a:rPr lang="en-US" altLang="zh-TW" sz="2500" dirty="0" smtClean="0">
                <a:solidFill>
                  <a:srgbClr val="FF0000"/>
                </a:solidFill>
              </a:rPr>
              <a:t>)</a:t>
            </a:r>
            <a:endParaRPr lang="zh-TW" altLang="en-US" sz="2500" dirty="0">
              <a:solidFill>
                <a:srgbClr val="FF0000"/>
              </a:solidFill>
            </a:endParaRPr>
          </a:p>
        </p:txBody>
      </p:sp>
      <p:sp>
        <p:nvSpPr>
          <p:cNvPr id="7" name="矩形 6"/>
          <p:cNvSpPr/>
          <p:nvPr/>
        </p:nvSpPr>
        <p:spPr>
          <a:xfrm>
            <a:off x="0" y="6488668"/>
            <a:ext cx="2673809" cy="369332"/>
          </a:xfrm>
          <a:prstGeom prst="rect">
            <a:avLst/>
          </a:prstGeom>
        </p:spPr>
        <p:txBody>
          <a:bodyPr wrap="none">
            <a:spAutoFit/>
          </a:bodyPr>
          <a:lstStyle/>
          <a:p>
            <a:r>
              <a:rPr lang="en-US" altLang="zh-TW" dirty="0" smtClean="0"/>
              <a:t>J </a:t>
            </a:r>
            <a:r>
              <a:rPr lang="en-US" altLang="zh-TW" dirty="0" err="1" smtClean="0"/>
              <a:t>Clin</a:t>
            </a:r>
            <a:r>
              <a:rPr lang="en-US" altLang="zh-TW" dirty="0" smtClean="0"/>
              <a:t> </a:t>
            </a:r>
            <a:r>
              <a:rPr lang="en-US" altLang="zh-TW" dirty="0" err="1" smtClean="0"/>
              <a:t>Oncol</a:t>
            </a:r>
            <a:r>
              <a:rPr lang="en-US" altLang="zh-TW" dirty="0" smtClean="0"/>
              <a:t> 23:7013-7023.</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1+#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Upfront transplant?</a:t>
            </a:r>
            <a:endParaRPr lang="zh-TW" altLang="en-US" dirty="0"/>
          </a:p>
        </p:txBody>
      </p:sp>
      <p:pic>
        <p:nvPicPr>
          <p:cNvPr id="5122" name="Picture 2"/>
          <p:cNvPicPr>
            <a:picLocks noChangeAspect="1" noChangeArrowheads="1"/>
          </p:cNvPicPr>
          <p:nvPr/>
        </p:nvPicPr>
        <p:blipFill>
          <a:blip r:embed="rId3" cstate="print"/>
          <a:srcRect/>
          <a:stretch>
            <a:fillRect/>
          </a:stretch>
        </p:blipFill>
        <p:spPr bwMode="auto">
          <a:xfrm>
            <a:off x="0" y="1772816"/>
            <a:ext cx="4619268" cy="347524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547928" y="1772817"/>
            <a:ext cx="4596073" cy="3452416"/>
          </a:xfrm>
          <a:prstGeom prst="rect">
            <a:avLst/>
          </a:prstGeom>
          <a:noFill/>
          <a:ln w="9525">
            <a:noFill/>
            <a:miter lim="800000"/>
            <a:headEnd/>
            <a:tailEnd/>
          </a:ln>
        </p:spPr>
      </p:pic>
      <p:sp>
        <p:nvSpPr>
          <p:cNvPr id="6" name="矩形 5"/>
          <p:cNvSpPr/>
          <p:nvPr/>
        </p:nvSpPr>
        <p:spPr>
          <a:xfrm>
            <a:off x="6354454" y="6488668"/>
            <a:ext cx="2789546" cy="369332"/>
          </a:xfrm>
          <a:prstGeom prst="rect">
            <a:avLst/>
          </a:prstGeom>
        </p:spPr>
        <p:txBody>
          <a:bodyPr wrap="none">
            <a:spAutoFit/>
          </a:bodyPr>
          <a:lstStyle/>
          <a:p>
            <a:r>
              <a:rPr lang="en-US" altLang="zh-TW" dirty="0" smtClean="0"/>
              <a:t>Blood. 2009;113:4144-4152</a:t>
            </a:r>
            <a:endParaRPr lang="zh-TW" altLang="en-US" dirty="0"/>
          </a:p>
        </p:txBody>
      </p:sp>
      <p:sp>
        <p:nvSpPr>
          <p:cNvPr id="7" name="文字方塊 6"/>
          <p:cNvSpPr txBox="1"/>
          <p:nvPr/>
        </p:nvSpPr>
        <p:spPr>
          <a:xfrm>
            <a:off x="-32038" y="5517232"/>
            <a:ext cx="9176038" cy="1015663"/>
          </a:xfrm>
          <a:prstGeom prst="rect">
            <a:avLst/>
          </a:prstGeom>
          <a:noFill/>
        </p:spPr>
        <p:txBody>
          <a:bodyPr wrap="none" rtlCol="0">
            <a:spAutoFit/>
          </a:bodyPr>
          <a:lstStyle/>
          <a:p>
            <a:r>
              <a:rPr lang="en-US" altLang="zh-TW" sz="3000" dirty="0" err="1" smtClean="0">
                <a:solidFill>
                  <a:srgbClr val="FF0000"/>
                </a:solidFill>
              </a:rPr>
              <a:t>Allogenic</a:t>
            </a:r>
            <a:r>
              <a:rPr lang="en-US" altLang="zh-TW" sz="3000" dirty="0" smtClean="0">
                <a:solidFill>
                  <a:srgbClr val="FF0000"/>
                </a:solidFill>
              </a:rPr>
              <a:t> </a:t>
            </a:r>
            <a:r>
              <a:rPr lang="en-US" altLang="zh-TW" sz="3000" dirty="0" smtClean="0">
                <a:solidFill>
                  <a:srgbClr val="FF0000"/>
                </a:solidFill>
                <a:sym typeface="Wingdings" pitchFamily="2" charset="2"/>
              </a:rPr>
              <a:t> long term cure with </a:t>
            </a:r>
            <a:r>
              <a:rPr lang="en-US" altLang="zh-TW" sz="3000" dirty="0" err="1" smtClean="0">
                <a:solidFill>
                  <a:srgbClr val="FF0000"/>
                </a:solidFill>
                <a:sym typeface="Wingdings" pitchFamily="2" charset="2"/>
              </a:rPr>
              <a:t>unaccetable</a:t>
            </a:r>
            <a:r>
              <a:rPr lang="en-US" altLang="zh-TW" sz="3000" dirty="0" smtClean="0">
                <a:solidFill>
                  <a:srgbClr val="FF0000"/>
                </a:solidFill>
                <a:sym typeface="Wingdings" pitchFamily="2" charset="2"/>
              </a:rPr>
              <a:t> TRM of 40%</a:t>
            </a:r>
          </a:p>
          <a:p>
            <a:r>
              <a:rPr lang="en-US" altLang="zh-TW" sz="3000" dirty="0" smtClean="0">
                <a:solidFill>
                  <a:srgbClr val="FF0000"/>
                </a:solidFill>
                <a:sym typeface="Wingdings" pitchFamily="2" charset="2"/>
              </a:rPr>
              <a:t>Auto no OS or PFS plateau</a:t>
            </a:r>
            <a:endParaRPr lang="zh-TW" altLang="en-US" sz="30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EBMT recommendations for MCL</a:t>
            </a:r>
            <a:endParaRPr lang="zh-TW" altLang="en-US" dirty="0"/>
          </a:p>
        </p:txBody>
      </p:sp>
      <p:graphicFrame>
        <p:nvGraphicFramePr>
          <p:cNvPr id="4" name="表格 3"/>
          <p:cNvGraphicFramePr>
            <a:graphicFrameLocks noGrp="1"/>
          </p:cNvGraphicFramePr>
          <p:nvPr/>
        </p:nvGraphicFramePr>
        <p:xfrm>
          <a:off x="107504" y="1916832"/>
          <a:ext cx="8748464" cy="4392490"/>
        </p:xfrm>
        <a:graphic>
          <a:graphicData uri="http://schemas.openxmlformats.org/drawingml/2006/table">
            <a:tbl>
              <a:tblPr/>
              <a:tblGrid>
                <a:gridCol w="3843145"/>
                <a:gridCol w="1042863"/>
                <a:gridCol w="1042863"/>
                <a:gridCol w="1776730"/>
                <a:gridCol w="1042863"/>
              </a:tblGrid>
              <a:tr h="1038226">
                <a:tc>
                  <a:txBody>
                    <a:bodyPr/>
                    <a:lstStyle/>
                    <a:p>
                      <a:pPr algn="l" fontAlgn="ctr"/>
                      <a:endParaRPr lang="zh-TW" altLang="en-US" sz="3000" b="0" i="0" u="none" strike="noStrike" dirty="0">
                        <a:solidFill>
                          <a:srgbClr val="000000"/>
                        </a:solidFill>
                        <a:latin typeface="新細明體"/>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3000" b="1" i="0" u="none" strike="noStrike">
                          <a:solidFill>
                            <a:srgbClr val="FFFFFF"/>
                          </a:solidFill>
                          <a:latin typeface="Arial Black"/>
                        </a:rPr>
                        <a:t>MSD</a:t>
                      </a:r>
                    </a:p>
                  </a:txBody>
                  <a:tcPr marL="9525" marR="9525" marT="9525" marB="0" anchor="ctr">
                    <a:lnL>
                      <a:noFill/>
                    </a:lnL>
                    <a:lnR>
                      <a:noFill/>
                    </a:lnR>
                    <a:lnT>
                      <a:noFill/>
                    </a:lnT>
                    <a:lnB>
                      <a:noFill/>
                    </a:lnB>
                    <a:solidFill>
                      <a:srgbClr val="0070C0"/>
                    </a:solidFill>
                  </a:tcPr>
                </a:tc>
                <a:tc>
                  <a:txBody>
                    <a:bodyPr/>
                    <a:lstStyle/>
                    <a:p>
                      <a:pPr algn="ctr" fontAlgn="ctr"/>
                      <a:r>
                        <a:rPr lang="en-US" sz="3000" b="1" i="0" u="none" strike="noStrike">
                          <a:solidFill>
                            <a:srgbClr val="FFFFFF"/>
                          </a:solidFill>
                          <a:latin typeface="Arial Black"/>
                        </a:rPr>
                        <a:t>MUD</a:t>
                      </a:r>
                    </a:p>
                  </a:txBody>
                  <a:tcPr marL="9525" marR="9525" marT="9525" marB="0" anchor="ctr">
                    <a:lnL>
                      <a:noFill/>
                    </a:lnL>
                    <a:lnR>
                      <a:noFill/>
                    </a:lnR>
                    <a:lnT>
                      <a:noFill/>
                    </a:lnT>
                    <a:lnB>
                      <a:noFill/>
                    </a:lnB>
                    <a:solidFill>
                      <a:srgbClr val="92D050"/>
                    </a:solidFill>
                  </a:tcPr>
                </a:tc>
                <a:tc>
                  <a:txBody>
                    <a:bodyPr/>
                    <a:lstStyle/>
                    <a:p>
                      <a:pPr algn="ctr" fontAlgn="ctr"/>
                      <a:r>
                        <a:rPr lang="en-US" sz="3000" b="1" i="0" u="none" strike="noStrike" dirty="0">
                          <a:solidFill>
                            <a:srgbClr val="FFFFFF"/>
                          </a:solidFill>
                          <a:latin typeface="Arial Black"/>
                        </a:rPr>
                        <a:t>Mismatched</a:t>
                      </a:r>
                    </a:p>
                  </a:txBody>
                  <a:tcPr marL="9525" marR="9525" marT="9525" marB="0" anchor="ctr">
                    <a:lnL>
                      <a:noFill/>
                    </a:lnL>
                    <a:lnR>
                      <a:noFill/>
                    </a:lnR>
                    <a:lnT>
                      <a:noFill/>
                    </a:lnT>
                    <a:lnB>
                      <a:noFill/>
                    </a:lnB>
                    <a:solidFill>
                      <a:srgbClr val="CCC0DA"/>
                    </a:solidFill>
                  </a:tcPr>
                </a:tc>
                <a:tc>
                  <a:txBody>
                    <a:bodyPr/>
                    <a:lstStyle/>
                    <a:p>
                      <a:pPr algn="ctr" fontAlgn="ctr"/>
                      <a:r>
                        <a:rPr lang="en-US" sz="3000" b="1" i="0" u="none" strike="noStrike" dirty="0">
                          <a:solidFill>
                            <a:srgbClr val="FFFFFF"/>
                          </a:solidFill>
                          <a:latin typeface="Arial Black"/>
                        </a:rPr>
                        <a:t>Auto</a:t>
                      </a:r>
                    </a:p>
                  </a:txBody>
                  <a:tcPr marL="9525" marR="9525" marT="9525" marB="0" anchor="ctr">
                    <a:lnL>
                      <a:noFill/>
                    </a:lnL>
                    <a:lnR>
                      <a:noFill/>
                    </a:lnR>
                    <a:lnT>
                      <a:noFill/>
                    </a:lnT>
                    <a:lnB>
                      <a:noFill/>
                    </a:lnB>
                    <a:solidFill>
                      <a:srgbClr val="948B54"/>
                    </a:solidFill>
                  </a:tcPr>
                </a:tc>
              </a:tr>
              <a:tr h="1118088">
                <a:tc>
                  <a:txBody>
                    <a:bodyPr/>
                    <a:lstStyle/>
                    <a:p>
                      <a:pPr algn="l" fontAlgn="ctr"/>
                      <a:r>
                        <a:rPr lang="en-US" sz="3000" b="1" i="0" u="none" strike="noStrike" dirty="0" smtClean="0">
                          <a:solidFill>
                            <a:srgbClr val="60497B"/>
                          </a:solidFill>
                          <a:latin typeface="Arial Unicode MS"/>
                        </a:rPr>
                        <a:t>CR1</a:t>
                      </a:r>
                    </a:p>
                    <a:p>
                      <a:pPr algn="l" fontAlgn="ctr"/>
                      <a:r>
                        <a:rPr lang="en-US" sz="3000" b="1" i="0" u="none" strike="noStrike" dirty="0" smtClean="0">
                          <a:solidFill>
                            <a:srgbClr val="60497B"/>
                          </a:solidFill>
                          <a:latin typeface="Arial Unicode MS"/>
                        </a:rPr>
                        <a:t>(</a:t>
                      </a:r>
                      <a:r>
                        <a:rPr lang="en-US" sz="3000" b="1" i="0" u="none" strike="noStrike" dirty="0" err="1">
                          <a:solidFill>
                            <a:srgbClr val="60497B"/>
                          </a:solidFill>
                          <a:latin typeface="Arial Unicode MS"/>
                        </a:rPr>
                        <a:t>intermidiate</a:t>
                      </a:r>
                      <a:r>
                        <a:rPr lang="en-US" sz="3000" b="1" i="0" u="none" strike="noStrike" dirty="0">
                          <a:solidFill>
                            <a:srgbClr val="60497B"/>
                          </a:solidFill>
                          <a:latin typeface="Arial Unicode MS"/>
                        </a:rPr>
                        <a:t>/high risk)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0" b="1" i="0" u="none" strike="noStrike" dirty="0">
                          <a:solidFill>
                            <a:srgbClr val="000000"/>
                          </a:solidFill>
                          <a:latin typeface="Arial Black"/>
                        </a:rPr>
                        <a:t>CO</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0070C0"/>
                    </a:solidFill>
                  </a:tcPr>
                </a:tc>
                <a:tc>
                  <a:txBody>
                    <a:bodyPr/>
                    <a:lstStyle/>
                    <a:p>
                      <a:pPr algn="ctr" fontAlgn="ctr"/>
                      <a:r>
                        <a:rPr lang="en-US" sz="3000" b="1" i="0" u="none" strike="noStrike" dirty="0">
                          <a:solidFill>
                            <a:srgbClr val="000000"/>
                          </a:solidFill>
                          <a:latin typeface="Arial Black"/>
                        </a:rPr>
                        <a:t>D</a:t>
                      </a:r>
                    </a:p>
                  </a:txBody>
                  <a:tcPr marL="9525" marR="9525" marT="9525" marB="0" anchor="ctr">
                    <a:lnL>
                      <a:noFill/>
                    </a:lnL>
                    <a:lnR>
                      <a:noFill/>
                    </a:lnR>
                    <a:lnT>
                      <a:noFill/>
                    </a:lnT>
                    <a:lnB>
                      <a:noFill/>
                    </a:lnB>
                    <a:solidFill>
                      <a:srgbClr val="92D050"/>
                    </a:solidFill>
                  </a:tcPr>
                </a:tc>
                <a:tc>
                  <a:txBody>
                    <a:bodyPr/>
                    <a:lstStyle/>
                    <a:p>
                      <a:pPr algn="ctr" fontAlgn="ctr"/>
                      <a:r>
                        <a:rPr lang="en-US" sz="3000" b="1" i="0" u="none" strike="noStrike">
                          <a:solidFill>
                            <a:srgbClr val="000000"/>
                          </a:solidFill>
                          <a:latin typeface="Arial Black"/>
                        </a:rPr>
                        <a:t>GNR</a:t>
                      </a:r>
                    </a:p>
                  </a:txBody>
                  <a:tcPr marL="9525" marR="9525" marT="9525" marB="0" anchor="ctr">
                    <a:lnL>
                      <a:noFill/>
                    </a:lnL>
                    <a:lnR>
                      <a:noFill/>
                    </a:lnR>
                    <a:lnT>
                      <a:noFill/>
                    </a:lnT>
                    <a:lnB>
                      <a:noFill/>
                    </a:lnB>
                    <a:solidFill>
                      <a:srgbClr val="CCC0DA"/>
                    </a:solidFill>
                  </a:tcPr>
                </a:tc>
                <a:tc>
                  <a:txBody>
                    <a:bodyPr/>
                    <a:lstStyle/>
                    <a:p>
                      <a:pPr algn="ctr" fontAlgn="ctr"/>
                      <a:r>
                        <a:rPr lang="en-US" sz="3000" b="1" i="0" u="none" strike="noStrike" dirty="0">
                          <a:solidFill>
                            <a:srgbClr val="C0504D"/>
                          </a:solidFill>
                          <a:latin typeface="Arial Black"/>
                        </a:rPr>
                        <a:t>S</a:t>
                      </a:r>
                    </a:p>
                  </a:txBody>
                  <a:tcPr marL="9525" marR="9525" marT="9525" marB="0" anchor="ctr">
                    <a:lnL>
                      <a:noFill/>
                    </a:lnL>
                    <a:lnR>
                      <a:noFill/>
                    </a:lnR>
                    <a:lnT>
                      <a:noFill/>
                    </a:lnT>
                    <a:lnB>
                      <a:noFill/>
                    </a:lnB>
                    <a:solidFill>
                      <a:srgbClr val="948B54"/>
                    </a:solidFill>
                  </a:tcPr>
                </a:tc>
              </a:tr>
              <a:tr h="1118088">
                <a:tc>
                  <a:txBody>
                    <a:bodyPr/>
                    <a:lstStyle/>
                    <a:p>
                      <a:pPr algn="l" fontAlgn="ctr"/>
                      <a:r>
                        <a:rPr lang="en-US" sz="3000" b="1" i="0" u="none" strike="noStrike" dirty="0" err="1">
                          <a:solidFill>
                            <a:srgbClr val="60497B"/>
                          </a:solidFill>
                          <a:latin typeface="Arial Unicode MS"/>
                        </a:rPr>
                        <a:t>Chemosensitive</a:t>
                      </a:r>
                      <a:r>
                        <a:rPr lang="en-US" sz="3000" b="1" i="0" u="none" strike="noStrike" dirty="0" smtClean="0">
                          <a:solidFill>
                            <a:srgbClr val="60497B"/>
                          </a:solidFill>
                          <a:latin typeface="Arial Unicode MS"/>
                        </a:rPr>
                        <a:t>,</a:t>
                      </a:r>
                    </a:p>
                    <a:p>
                      <a:pPr algn="l" fontAlgn="ctr"/>
                      <a:r>
                        <a:rPr lang="en-US" sz="3000" b="1" i="0" u="none" strike="noStrike" dirty="0" smtClean="0">
                          <a:solidFill>
                            <a:srgbClr val="60497B"/>
                          </a:solidFill>
                          <a:latin typeface="Arial Unicode MS"/>
                        </a:rPr>
                        <a:t>&gt;=</a:t>
                      </a:r>
                      <a:r>
                        <a:rPr lang="en-US" sz="3000" b="1" i="0" u="none" strike="noStrike" dirty="0">
                          <a:solidFill>
                            <a:srgbClr val="60497B"/>
                          </a:solidFill>
                          <a:latin typeface="Arial Unicode MS"/>
                        </a:rPr>
                        <a:t>CR2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0" b="1" i="0" u="none" strike="noStrike">
                          <a:solidFill>
                            <a:srgbClr val="000000"/>
                          </a:solidFill>
                          <a:latin typeface="Arial Black"/>
                        </a:rPr>
                        <a:t>CO</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0070C0"/>
                    </a:solidFill>
                  </a:tcPr>
                </a:tc>
                <a:tc>
                  <a:txBody>
                    <a:bodyPr/>
                    <a:lstStyle/>
                    <a:p>
                      <a:pPr algn="ctr" fontAlgn="ctr"/>
                      <a:r>
                        <a:rPr lang="en-US" sz="3000" b="1" i="0" u="none" strike="noStrike" dirty="0">
                          <a:solidFill>
                            <a:srgbClr val="000000"/>
                          </a:solidFill>
                          <a:latin typeface="Arial Black"/>
                        </a:rPr>
                        <a:t>D</a:t>
                      </a:r>
                    </a:p>
                  </a:txBody>
                  <a:tcPr marL="9525" marR="9525" marT="9525" marB="0" anchor="ctr">
                    <a:lnL>
                      <a:noFill/>
                    </a:lnL>
                    <a:lnR>
                      <a:noFill/>
                    </a:lnR>
                    <a:lnT>
                      <a:noFill/>
                    </a:lnT>
                    <a:lnB>
                      <a:noFill/>
                    </a:lnB>
                    <a:solidFill>
                      <a:srgbClr val="92D050"/>
                    </a:solidFill>
                  </a:tcPr>
                </a:tc>
                <a:tc>
                  <a:txBody>
                    <a:bodyPr/>
                    <a:lstStyle/>
                    <a:p>
                      <a:pPr algn="ctr" fontAlgn="ctr"/>
                      <a:r>
                        <a:rPr lang="en-US" sz="3000" b="1" i="0" u="none" strike="noStrike" dirty="0">
                          <a:solidFill>
                            <a:srgbClr val="000000"/>
                          </a:solidFill>
                          <a:latin typeface="Arial Black"/>
                        </a:rPr>
                        <a:t>GNR</a:t>
                      </a:r>
                    </a:p>
                  </a:txBody>
                  <a:tcPr marL="9525" marR="9525" marT="9525" marB="0" anchor="ctr">
                    <a:lnL>
                      <a:noFill/>
                    </a:lnL>
                    <a:lnR>
                      <a:noFill/>
                    </a:lnR>
                    <a:lnT>
                      <a:noFill/>
                    </a:lnT>
                    <a:lnB>
                      <a:noFill/>
                    </a:lnB>
                    <a:solidFill>
                      <a:srgbClr val="CCC0DA"/>
                    </a:solidFill>
                  </a:tcPr>
                </a:tc>
                <a:tc>
                  <a:txBody>
                    <a:bodyPr/>
                    <a:lstStyle/>
                    <a:p>
                      <a:pPr algn="ctr" fontAlgn="ctr"/>
                      <a:r>
                        <a:rPr lang="en-US" sz="3000" b="1" i="0" u="none" strike="noStrike" dirty="0">
                          <a:solidFill>
                            <a:srgbClr val="C0504D"/>
                          </a:solidFill>
                          <a:latin typeface="Arial Black"/>
                        </a:rPr>
                        <a:t>S</a:t>
                      </a:r>
                    </a:p>
                  </a:txBody>
                  <a:tcPr marL="9525" marR="9525" marT="9525" marB="0" anchor="ctr">
                    <a:lnL>
                      <a:noFill/>
                    </a:lnL>
                    <a:lnR>
                      <a:noFill/>
                    </a:lnR>
                    <a:lnT>
                      <a:noFill/>
                    </a:lnT>
                    <a:lnB>
                      <a:noFill/>
                    </a:lnB>
                    <a:solidFill>
                      <a:srgbClr val="948B54"/>
                    </a:solidFill>
                  </a:tcPr>
                </a:tc>
              </a:tr>
              <a:tr h="1118088">
                <a:tc>
                  <a:txBody>
                    <a:bodyPr/>
                    <a:lstStyle/>
                    <a:p>
                      <a:pPr algn="l" fontAlgn="ctr"/>
                      <a:r>
                        <a:rPr lang="en-US" sz="3000" b="1" i="0" u="none" strike="noStrike" dirty="0">
                          <a:solidFill>
                            <a:srgbClr val="60497B"/>
                          </a:solidFill>
                          <a:latin typeface="Arial Unicode MS"/>
                        </a:rPr>
                        <a:t>Refractory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000" b="1" i="0" u="none" strike="noStrike">
                          <a:solidFill>
                            <a:srgbClr val="000000"/>
                          </a:solidFill>
                          <a:latin typeface="Arial Black"/>
                        </a:rPr>
                        <a:t>D</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0070C0"/>
                    </a:solidFill>
                  </a:tcPr>
                </a:tc>
                <a:tc>
                  <a:txBody>
                    <a:bodyPr/>
                    <a:lstStyle/>
                    <a:p>
                      <a:pPr algn="ctr" fontAlgn="ctr"/>
                      <a:r>
                        <a:rPr lang="en-US" sz="3000" b="1" i="0" u="none" strike="noStrike">
                          <a:solidFill>
                            <a:srgbClr val="000000"/>
                          </a:solidFill>
                          <a:latin typeface="Arial Black"/>
                        </a:rPr>
                        <a:t>D</a:t>
                      </a:r>
                    </a:p>
                  </a:txBody>
                  <a:tcPr marL="9525" marR="9525" marT="9525" marB="0" anchor="ctr">
                    <a:lnL>
                      <a:noFill/>
                    </a:lnL>
                    <a:lnR>
                      <a:noFill/>
                    </a:lnR>
                    <a:lnT>
                      <a:noFill/>
                    </a:lnT>
                    <a:lnB>
                      <a:noFill/>
                    </a:lnB>
                    <a:solidFill>
                      <a:srgbClr val="92D050"/>
                    </a:solidFill>
                  </a:tcPr>
                </a:tc>
                <a:tc>
                  <a:txBody>
                    <a:bodyPr/>
                    <a:lstStyle/>
                    <a:p>
                      <a:pPr algn="ctr" fontAlgn="ctr"/>
                      <a:r>
                        <a:rPr lang="en-US" sz="3000" b="1" i="0" u="none" strike="noStrike" dirty="0">
                          <a:solidFill>
                            <a:srgbClr val="000000"/>
                          </a:solidFill>
                          <a:latin typeface="Arial Black"/>
                        </a:rPr>
                        <a:t>GNR</a:t>
                      </a:r>
                    </a:p>
                  </a:txBody>
                  <a:tcPr marL="9525" marR="9525" marT="9525" marB="0" anchor="ctr">
                    <a:lnL>
                      <a:noFill/>
                    </a:lnL>
                    <a:lnR>
                      <a:noFill/>
                    </a:lnR>
                    <a:lnT>
                      <a:noFill/>
                    </a:lnT>
                    <a:lnB>
                      <a:noFill/>
                    </a:lnB>
                    <a:solidFill>
                      <a:srgbClr val="CCC0DA"/>
                    </a:solidFill>
                  </a:tcPr>
                </a:tc>
                <a:tc>
                  <a:txBody>
                    <a:bodyPr/>
                    <a:lstStyle/>
                    <a:p>
                      <a:pPr algn="ctr" fontAlgn="ctr"/>
                      <a:r>
                        <a:rPr lang="en-US" sz="3000" b="1" i="0" u="none" strike="noStrike" dirty="0">
                          <a:solidFill>
                            <a:srgbClr val="C0504D"/>
                          </a:solidFill>
                          <a:latin typeface="Arial Black"/>
                        </a:rPr>
                        <a:t>GNR</a:t>
                      </a:r>
                    </a:p>
                  </a:txBody>
                  <a:tcPr marL="9525" marR="9525" marT="9525" marB="0" anchor="ctr">
                    <a:lnL>
                      <a:noFill/>
                    </a:lnL>
                    <a:lnR>
                      <a:noFill/>
                    </a:lnR>
                    <a:lnT>
                      <a:noFill/>
                    </a:lnT>
                    <a:lnB>
                      <a:noFill/>
                    </a:lnB>
                    <a:solidFill>
                      <a:srgbClr val="948B54"/>
                    </a:solidFill>
                  </a:tcPr>
                </a:tc>
              </a:tr>
            </a:tbl>
          </a:graphicData>
        </a:graphic>
      </p:graphicFrame>
      <p:sp>
        <p:nvSpPr>
          <p:cNvPr id="5" name="矩形 4"/>
          <p:cNvSpPr/>
          <p:nvPr/>
        </p:nvSpPr>
        <p:spPr>
          <a:xfrm>
            <a:off x="0" y="6488668"/>
            <a:ext cx="3329116" cy="369332"/>
          </a:xfrm>
          <a:prstGeom prst="rect">
            <a:avLst/>
          </a:prstGeom>
        </p:spPr>
        <p:txBody>
          <a:bodyPr wrap="none">
            <a:spAutoFit/>
          </a:bodyPr>
          <a:lstStyle/>
          <a:p>
            <a:r>
              <a:rPr lang="en-US" altLang="zh-TW" dirty="0" smtClean="0"/>
              <a:t>EBMT handbook, 6</a:t>
            </a:r>
            <a:r>
              <a:rPr lang="en-US" altLang="zh-TW" baseline="30000" dirty="0" smtClean="0"/>
              <a:t>th</a:t>
            </a:r>
            <a:r>
              <a:rPr lang="en-US" altLang="zh-TW" dirty="0" smtClean="0"/>
              <a:t> </a:t>
            </a:r>
            <a:r>
              <a:rPr lang="en-US" altLang="zh-TW" dirty="0" err="1" smtClean="0"/>
              <a:t>editon</a:t>
            </a:r>
            <a:r>
              <a:rPr lang="en-US" altLang="zh-TW" dirty="0" smtClean="0"/>
              <a:t>, 2012</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descr="1-s2.0-S0037196311000539-gr1.jpg"/>
          <p:cNvPicPr>
            <a:picLocks noGrp="1" noChangeAspect="1"/>
          </p:cNvPicPr>
          <p:nvPr>
            <p:ph idx="1"/>
          </p:nvPr>
        </p:nvPicPr>
        <p:blipFill>
          <a:blip r:embed="rId3" cstate="print"/>
          <a:stretch>
            <a:fillRect/>
          </a:stretch>
        </p:blipFill>
        <p:spPr>
          <a:xfrm>
            <a:off x="467544" y="764704"/>
            <a:ext cx="7488832" cy="4597968"/>
          </a:xfrm>
        </p:spPr>
      </p:pic>
      <p:sp>
        <p:nvSpPr>
          <p:cNvPr id="5" name="矩形 4"/>
          <p:cNvSpPr/>
          <p:nvPr/>
        </p:nvSpPr>
        <p:spPr>
          <a:xfrm>
            <a:off x="0" y="6488668"/>
            <a:ext cx="3272499" cy="369332"/>
          </a:xfrm>
          <a:prstGeom prst="rect">
            <a:avLst/>
          </a:prstGeom>
        </p:spPr>
        <p:txBody>
          <a:bodyPr wrap="none">
            <a:spAutoFit/>
          </a:bodyPr>
          <a:lstStyle/>
          <a:p>
            <a:r>
              <a:rPr lang="en-US" altLang="zh-TW" dirty="0" err="1" smtClean="0"/>
              <a:t>Semin</a:t>
            </a:r>
            <a:r>
              <a:rPr lang="en-US" altLang="zh-TW" dirty="0" smtClean="0"/>
              <a:t> </a:t>
            </a:r>
            <a:r>
              <a:rPr lang="en-US" altLang="zh-TW" dirty="0" err="1" smtClean="0"/>
              <a:t>Hematol</a:t>
            </a:r>
            <a:r>
              <a:rPr lang="en-US" altLang="zh-TW" dirty="0" smtClean="0"/>
              <a:t> 2011;48:194-207</a:t>
            </a: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Schema</a:t>
            </a:r>
            <a:endParaRPr lang="zh-TW" altLang="en-US" dirty="0"/>
          </a:p>
        </p:txBody>
      </p:sp>
      <p:pic>
        <p:nvPicPr>
          <p:cNvPr id="7171" name="Picture 3"/>
          <p:cNvPicPr>
            <a:picLocks noChangeAspect="1" noChangeArrowheads="1"/>
          </p:cNvPicPr>
          <p:nvPr/>
        </p:nvPicPr>
        <p:blipFill>
          <a:blip r:embed="rId3" cstate="print"/>
          <a:srcRect/>
          <a:stretch>
            <a:fillRect/>
          </a:stretch>
        </p:blipFill>
        <p:spPr bwMode="auto">
          <a:xfrm>
            <a:off x="0" y="2060848"/>
            <a:ext cx="9144000" cy="3754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1777</Words>
  <Application>Microsoft Office PowerPoint</Application>
  <PresentationFormat>如螢幕大小 (4:3)</PresentationFormat>
  <Paragraphs>211</Paragraphs>
  <Slides>31</Slides>
  <Notes>28</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投影片 1</vt:lpstr>
      <vt:lpstr>Introduction</vt:lpstr>
      <vt:lpstr>投影片 3</vt:lpstr>
      <vt:lpstr>A disease of dismal prognosis</vt:lpstr>
      <vt:lpstr>For young MCL…( median age of 60)</vt:lpstr>
      <vt:lpstr>Upfront transplant?</vt:lpstr>
      <vt:lpstr>EBMT recommendations for MCL</vt:lpstr>
      <vt:lpstr>投影片 8</vt:lpstr>
      <vt:lpstr>Schema</vt:lpstr>
      <vt:lpstr>Inclusion criteria</vt:lpstr>
      <vt:lpstr>Exclusion criteria</vt:lpstr>
      <vt:lpstr>Treatment</vt:lpstr>
      <vt:lpstr>Study end points</vt:lpstr>
      <vt:lpstr>投影片 14</vt:lpstr>
      <vt:lpstr>Response</vt:lpstr>
      <vt:lpstr>Induction</vt:lpstr>
      <vt:lpstr>Cause of death</vt:lpstr>
      <vt:lpstr>投影片 18</vt:lpstr>
      <vt:lpstr>Remission duration</vt:lpstr>
      <vt:lpstr>投影片 20</vt:lpstr>
      <vt:lpstr>投影片 21</vt:lpstr>
      <vt:lpstr>投影片 22</vt:lpstr>
      <vt:lpstr>投影片 23</vt:lpstr>
      <vt:lpstr>投影片 24</vt:lpstr>
      <vt:lpstr>投影片 25</vt:lpstr>
      <vt:lpstr>Why not RFC?</vt:lpstr>
      <vt:lpstr>RCHOP better than RFC due to more exposure of rituximab?</vt:lpstr>
      <vt:lpstr>Rituximab maintenance</vt:lpstr>
      <vt:lpstr>Rituximab better due to poor performance of IFN?</vt:lpstr>
      <vt:lpstr>Conclusion</vt:lpstr>
      <vt:lpstr>Thanks for your attention!</vt:lpstr>
    </vt:vector>
  </TitlesOfParts>
  <Company>台北榮民總醫院</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台北榮總</dc:creator>
  <cp:lastModifiedBy>台北榮總</cp:lastModifiedBy>
  <cp:revision>166</cp:revision>
  <dcterms:created xsi:type="dcterms:W3CDTF">2012-10-08T08:51:40Z</dcterms:created>
  <dcterms:modified xsi:type="dcterms:W3CDTF">2013-01-17T09:48:08Z</dcterms:modified>
</cp:coreProperties>
</file>